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8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7D58D-C7A5-46B2-88D2-32494AF1494D}" type="datetimeFigureOut">
              <a:rPr lang="pl-PL" smtClean="0"/>
              <a:t>20.02.2019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99CD007A-F131-46C3-8B35-3A223B622B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9449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7D58D-C7A5-46B2-88D2-32494AF1494D}" type="datetimeFigureOut">
              <a:rPr lang="pl-PL" smtClean="0"/>
              <a:t>20.02.2019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D007A-F131-46C3-8B35-3A223B622B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93130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7D58D-C7A5-46B2-88D2-32494AF1494D}" type="datetimeFigureOut">
              <a:rPr lang="pl-PL" smtClean="0"/>
              <a:t>20.02.2019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D007A-F131-46C3-8B35-3A223B622B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89704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7D58D-C7A5-46B2-88D2-32494AF1494D}" type="datetimeFigureOut">
              <a:rPr lang="pl-PL" smtClean="0"/>
              <a:t>20.02.2019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D007A-F131-46C3-8B35-3A223B622B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93182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B847D58D-C7A5-46B2-88D2-32494AF1494D}" type="datetimeFigureOut">
              <a:rPr lang="pl-PL" smtClean="0"/>
              <a:t>20.02.2019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pl-PL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99CD007A-F131-46C3-8B35-3A223B622B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68162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7D58D-C7A5-46B2-88D2-32494AF1494D}" type="datetimeFigureOut">
              <a:rPr lang="pl-PL" smtClean="0"/>
              <a:t>20.02.2019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D007A-F131-46C3-8B35-3A223B622B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22110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7D58D-C7A5-46B2-88D2-32494AF1494D}" type="datetimeFigureOut">
              <a:rPr lang="pl-PL" smtClean="0"/>
              <a:t>20.02.2019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D007A-F131-46C3-8B35-3A223B622B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88214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7D58D-C7A5-46B2-88D2-32494AF1494D}" type="datetimeFigureOut">
              <a:rPr lang="pl-PL" smtClean="0"/>
              <a:t>20.02.2019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D007A-F131-46C3-8B35-3A223B622B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88800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7D58D-C7A5-46B2-88D2-32494AF1494D}" type="datetimeFigureOut">
              <a:rPr lang="pl-PL" smtClean="0"/>
              <a:t>20.02.2019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D007A-F131-46C3-8B35-3A223B622B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81400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7D58D-C7A5-46B2-88D2-32494AF1494D}" type="datetimeFigureOut">
              <a:rPr lang="pl-PL" smtClean="0"/>
              <a:t>20.02.2019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D007A-F131-46C3-8B35-3A223B622B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34465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7D58D-C7A5-46B2-88D2-32494AF1494D}" type="datetimeFigureOut">
              <a:rPr lang="pl-PL" smtClean="0"/>
              <a:t>20.02.2019</a:t>
            </a:fld>
            <a:endParaRPr lang="pl-PL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D007A-F131-46C3-8B35-3A223B622B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36254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B847D58D-C7A5-46B2-88D2-32494AF1494D}" type="datetimeFigureOut">
              <a:rPr lang="pl-PL" smtClean="0"/>
              <a:t>20.02.2019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99CD007A-F131-46C3-8B35-3A223B622B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59914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18">
            <a:extLst>
              <a:ext uri="{FF2B5EF4-FFF2-40B4-BE49-F238E27FC236}">
                <a16:creationId xmlns:a16="http://schemas.microsoft.com/office/drawing/2014/main" id="{C3D25154-9EF7-4C33-9AAC-7B3BE089FE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88952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4601558A-4DDF-4827-B728-E02BCB9AA4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1560" y="643468"/>
            <a:ext cx="9966960" cy="3592432"/>
          </a:xfrm>
        </p:spPr>
        <p:txBody>
          <a:bodyPr>
            <a:normAutofit/>
          </a:bodyPr>
          <a:lstStyle/>
          <a:p>
            <a:r>
              <a:rPr lang="pl-PL"/>
              <a:t>Social Inclusion in poland</a:t>
            </a:r>
            <a:endParaRPr lang="pl-PL" dirty="0"/>
          </a:p>
        </p:txBody>
      </p:sp>
      <p:sp>
        <p:nvSpPr>
          <p:cNvPr id="28" name="Rectangle 20">
            <a:extLst>
              <a:ext uri="{FF2B5EF4-FFF2-40B4-BE49-F238E27FC236}">
                <a16:creationId xmlns:a16="http://schemas.microsoft.com/office/drawing/2014/main" id="{1604E8C0-C927-4C06-A96A-BF3323BA76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72000"/>
            <a:ext cx="12192000" cy="2295831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43F42C0E-5029-499B-BE16-1CB3A6D44C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9848" y="4913336"/>
            <a:ext cx="7891272" cy="1069848"/>
          </a:xfrm>
        </p:spPr>
        <p:txBody>
          <a:bodyPr>
            <a:normAutofit/>
          </a:bodyPr>
          <a:lstStyle/>
          <a:p>
            <a:endParaRPr lang="pl-PL" dirty="0">
              <a:solidFill>
                <a:srgbClr val="000000"/>
              </a:solidFill>
            </a:endParaRPr>
          </a:p>
        </p:txBody>
      </p:sp>
      <p:sp>
        <p:nvSpPr>
          <p:cNvPr id="29" name="Oval 22">
            <a:extLst>
              <a:ext uri="{FF2B5EF4-FFF2-40B4-BE49-F238E27FC236}">
                <a16:creationId xmlns:a16="http://schemas.microsoft.com/office/drawing/2014/main" id="{95C67F70-EAFE-425C-8422-591620A96D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45590" y="5111496"/>
            <a:ext cx="1080904" cy="1080902"/>
          </a:xfrm>
          <a:prstGeom prst="ellipse">
            <a:avLst/>
          </a:prstGeom>
          <a:blipFill dpi="0" rotWithShape="1"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  <a:extLst/>
            </a:blip>
            <a:srcRect/>
            <a:tile tx="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 Extra Bold" pitchFamily="18" charset="0"/>
              <a:ea typeface="+mn-ea"/>
              <a:cs typeface="+mn-cs"/>
            </a:endParaRPr>
          </a:p>
        </p:txBody>
      </p:sp>
      <p:sp>
        <p:nvSpPr>
          <p:cNvPr id="30" name="Oval 24">
            <a:extLst>
              <a:ext uri="{FF2B5EF4-FFF2-40B4-BE49-F238E27FC236}">
                <a16:creationId xmlns:a16="http://schemas.microsoft.com/office/drawing/2014/main" id="{D47FA16B-C217-4D91-84EA-5B0846BDDA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53681" y="5219586"/>
            <a:ext cx="864723" cy="864722"/>
          </a:xfrm>
          <a:prstGeom prst="ellipse">
            <a:avLst/>
          </a:prstGeom>
          <a:noFill/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10751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>
            <a:extLst>
              <a:ext uri="{FF2B5EF4-FFF2-40B4-BE49-F238E27FC236}">
                <a16:creationId xmlns:a16="http://schemas.microsoft.com/office/drawing/2014/main" id="{7049A7D3-684C-4C59-A4B6-7B308A6AD3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7B1087B-C592-40E7-B532-60B453A2FE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4AE7447-E8F8-4A0F-9E3D-94842BFF88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5981F80-69EE-4E2B-82A8-47FDFD7720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46CE0473-0B07-47EE-A016-EBD87F2C8C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EDD0D1E4-DFCA-4DF0-9D37-571A5F529F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55" name="Rectangle 54">
            <a:extLst>
              <a:ext uri="{FF2B5EF4-FFF2-40B4-BE49-F238E27FC236}">
                <a16:creationId xmlns:a16="http://schemas.microsoft.com/office/drawing/2014/main" id="{0680B5D0-24EC-465A-A0E6-C4DF951E00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88952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30BF1B50-A83E-4ED6-A2AA-C943C1F89F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928117"/>
            <a:ext cx="10351008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F31E8B2-210B-4B90-83BB-3B180732EF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85470" y="1110053"/>
            <a:ext cx="3386371" cy="4580301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ytuł 4">
            <a:extLst>
              <a:ext uri="{FF2B5EF4-FFF2-40B4-BE49-F238E27FC236}">
                <a16:creationId xmlns:a16="http://schemas.microsoft.com/office/drawing/2014/main" id="{D4B3419E-2283-4556-9C9C-C439C369CE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0102" y="1432223"/>
            <a:ext cx="2818417" cy="335797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80000"/>
              </a:lnSpc>
            </a:pPr>
            <a:r>
              <a:rPr lang="en-US" sz="3600" dirty="0">
                <a:blipFill dpi="0" rotWithShape="1">
                  <a:blip r:embed="rId4">
                    <a:extLst/>
                  </a:blip>
                  <a:srcRect/>
                  <a:tile tx="6350" ty="-127000" sx="65000" sy="64000" flip="none" algn="tl"/>
                </a:blipFill>
              </a:rPr>
              <a:t>Discrimination </a:t>
            </a:r>
            <a:r>
              <a:rPr lang="pl-PL" sz="3600" dirty="0">
                <a:blipFill dpi="0" rotWithShape="1">
                  <a:blip r:embed="rId4">
                    <a:extLst/>
                  </a:blip>
                  <a:srcRect/>
                  <a:tile tx="6350" ty="-127000" sx="65000" sy="64000" flip="none" algn="tl"/>
                </a:blipFill>
              </a:rPr>
              <a:t>of</a:t>
            </a:r>
            <a:r>
              <a:rPr lang="en-US" sz="3600" dirty="0">
                <a:blipFill dpi="0" rotWithShape="1">
                  <a:blip r:embed="rId4">
                    <a:extLst/>
                  </a:blip>
                  <a:srcRect/>
                  <a:tile tx="6350" ty="-127000" sx="65000" sy="64000" flip="none" algn="tl"/>
                </a:blipFill>
              </a:rPr>
              <a:t> elderly people</a:t>
            </a: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07634579-E458-435B-93A5-4415DE81114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2261" b="1"/>
          <a:stretch/>
        </p:blipFill>
        <p:spPr>
          <a:xfrm>
            <a:off x="1009643" y="1388911"/>
            <a:ext cx="6454126" cy="4011543"/>
          </a:xfrm>
          <a:prstGeom prst="rect">
            <a:avLst/>
          </a:prstGeom>
        </p:spPr>
      </p:pic>
      <p:sp>
        <p:nvSpPr>
          <p:cNvPr id="61" name="Rectangle 60">
            <a:extLst>
              <a:ext uri="{FF2B5EF4-FFF2-40B4-BE49-F238E27FC236}">
                <a16:creationId xmlns:a16="http://schemas.microsoft.com/office/drawing/2014/main" id="{6B387409-2B98-40F8-A65F-EF7CF98951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5780565"/>
            <a:ext cx="10351008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C9E5F284-A588-4AE7-A36D-1C93E4FD02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646920" y="5257800"/>
            <a:ext cx="1080904" cy="1080902"/>
            <a:chOff x="9685338" y="4460675"/>
            <a:chExt cx="1080904" cy="1080902"/>
          </a:xfrm>
        </p:grpSpPr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45D7D540-5CF2-4FC1-BE53-277CC22C09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916C9AA0-DC0C-49A1-ACDF-10BD6D7399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9457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4FC10B2-BCD5-46E2-A2E0-F714BE70C5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2C2962D-5AA6-4EB0-9A2C-F385BF76A2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196A65C-A88E-4E6C-9882-A77D52FCE4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D656BC9-D198-47EB-BF65-7B922CED41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C92DB27-596D-48D1-BB72-94081C9C1E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9AF33BFF-A87A-4022-BFF0-6C6E10173D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CFB57ED5-941D-44E2-9320-56A0A026F2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88952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A1BE9A9-6FBF-4CF1-8F0C-BFCFF1FD96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604" y="653241"/>
            <a:ext cx="109087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4AE8163-578C-46A4-BF65-BD3AEEF2A0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1" y="822325"/>
            <a:ext cx="5149596" cy="4846228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3956B1B6-0804-45E6-AE7B-0622397A8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3220" y="1054100"/>
            <a:ext cx="4615180" cy="373609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80000"/>
              </a:lnSpc>
            </a:pPr>
            <a:r>
              <a:rPr lang="en-US" sz="5600" kern="1200" cap="all" baseline="0">
                <a:blipFill dpi="0" rotWithShape="1">
                  <a:blip r:embed="rId4">
                    <a:extLst/>
                  </a:blip>
                  <a:srcRect/>
                  <a:tile tx="6350" ty="-127000" sx="65000" sy="64000" flip="none" algn="tl"/>
                </a:blipFill>
                <a:latin typeface="+mj-lt"/>
                <a:ea typeface="+mj-ea"/>
                <a:cs typeface="+mj-cs"/>
              </a:rPr>
              <a:t>Risk of poverty or social inclusion in Europe, 2016</a:t>
            </a: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16A8D1C9-4B02-4FA7-9B78-7378142CB40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993" r="19165" b="-2"/>
          <a:stretch/>
        </p:blipFill>
        <p:spPr>
          <a:xfrm>
            <a:off x="633999" y="1054100"/>
            <a:ext cx="5462001" cy="4382677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346F56CC-F97A-40DF-9A88-6D8BF7A6A7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604" y="5756954"/>
            <a:ext cx="109087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94818F1-2ACF-4181-B8B6-7637EB92BD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646920" y="5257800"/>
            <a:ext cx="1080904" cy="1080902"/>
            <a:chOff x="9685338" y="4460675"/>
            <a:chExt cx="1080904" cy="1080902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31BF4AB6-91C5-40DA-AFC8-BBDA46BB28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CA6D6306-ED75-4DC2-9BEF-160516C2FA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15929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>
            <a:extLst>
              <a:ext uri="{FF2B5EF4-FFF2-40B4-BE49-F238E27FC236}">
                <a16:creationId xmlns:a16="http://schemas.microsoft.com/office/drawing/2014/main" id="{44FC10B2-BCD5-46E2-A2E0-F714BE70C5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2C2962D-5AA6-4EB0-9A2C-F385BF76A2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5196A65C-A88E-4E6C-9882-A77D52FCE4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D656BC9-D198-47EB-BF65-7B922CED41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9C92DB27-596D-48D1-BB72-94081C9C1E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9AF33BFF-A87A-4022-BFF0-6C6E10173D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52" name="Rectangle 51">
            <a:extLst>
              <a:ext uri="{FF2B5EF4-FFF2-40B4-BE49-F238E27FC236}">
                <a16:creationId xmlns:a16="http://schemas.microsoft.com/office/drawing/2014/main" id="{8363C3DA-5063-4048-965B-F5FDB35CCC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88952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4BE79ECB-20D1-486E-B39D-0F98D69BEB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928117"/>
            <a:ext cx="10351008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E2F1DBD8-7930-4EF6-AF8F-F6A674303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85470" y="1110053"/>
            <a:ext cx="3386371" cy="4580301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3C34FE02-D8B0-4EDF-8AEE-37BF36361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0102" y="1432223"/>
            <a:ext cx="2818417" cy="335797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80000"/>
              </a:lnSpc>
            </a:pPr>
            <a:r>
              <a:rPr lang="en-US" sz="6000" kern="1200" cap="all" baseline="0" dirty="0">
                <a:blipFill dpi="0" rotWithShape="1">
                  <a:blip r:embed="rId4">
                    <a:extLst/>
                  </a:blip>
                  <a:srcRect/>
                  <a:tile tx="6350" ty="-127000" sx="65000" sy="64000" flip="none" algn="tl"/>
                </a:blipFill>
                <a:latin typeface="+mj-lt"/>
                <a:ea typeface="+mj-ea"/>
                <a:cs typeface="+mj-cs"/>
              </a:rPr>
              <a:t>Risk of poverty in </a:t>
            </a:r>
            <a:r>
              <a:rPr lang="en-US" sz="6000" kern="1200" cap="all" baseline="0" dirty="0" err="1">
                <a:blipFill dpi="0" rotWithShape="1">
                  <a:blip r:embed="rId4">
                    <a:extLst/>
                  </a:blip>
                  <a:srcRect/>
                  <a:tile tx="6350" ty="-127000" sx="65000" sy="64000" flip="none" algn="tl"/>
                </a:blipFill>
                <a:latin typeface="+mj-lt"/>
                <a:ea typeface="+mj-ea"/>
                <a:cs typeface="+mj-cs"/>
              </a:rPr>
              <a:t>europe</a:t>
            </a:r>
            <a:endParaRPr lang="en-US" sz="6000" kern="1200" cap="all" baseline="0" dirty="0">
              <a:blipFill dpi="0" rotWithShape="1">
                <a:blip r:embed="rId4">
                  <a:extLst/>
                </a:blip>
                <a:srcRect/>
                <a:tile tx="6350" ty="-127000" sx="65000" sy="64000" flip="none" algn="tl"/>
              </a:blipFill>
              <a:latin typeface="+mj-lt"/>
              <a:ea typeface="+mj-ea"/>
              <a:cs typeface="+mj-cs"/>
            </a:endParaRP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2117342-6BF2-4193-8101-ECD7BAFBB95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82" r="13043"/>
          <a:stretch/>
        </p:blipFill>
        <p:spPr>
          <a:xfrm>
            <a:off x="920833" y="1328839"/>
            <a:ext cx="6647395" cy="4131686"/>
          </a:xfrm>
          <a:prstGeom prst="rect">
            <a:avLst/>
          </a:prstGeom>
        </p:spPr>
      </p:pic>
      <p:sp>
        <p:nvSpPr>
          <p:cNvPr id="58" name="Rectangle 57">
            <a:extLst>
              <a:ext uri="{FF2B5EF4-FFF2-40B4-BE49-F238E27FC236}">
                <a16:creationId xmlns:a16="http://schemas.microsoft.com/office/drawing/2014/main" id="{F39044D3-8725-4D57-BD64-A96E7C271A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5780565"/>
            <a:ext cx="10351008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8DCC089B-F750-4C12-822F-DF53F4DD36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646920" y="5257800"/>
            <a:ext cx="1080904" cy="1080902"/>
            <a:chOff x="9685338" y="4460675"/>
            <a:chExt cx="1080904" cy="1080902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3CDC7132-9021-4F21-AE5A-9B9B90C982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00D011B8-BF69-4B6B-B3D2-F1BA771086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75760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049A7D3-684C-4C59-A4B6-7B308A6AD3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7B1087B-C592-40E7-B532-60B453A2FE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4AE7447-E8F8-4A0F-9E3D-94842BFF88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5981F80-69EE-4E2B-82A8-47FDFD7720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46CE0473-0B07-47EE-A016-EBD87F2C8C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EDD0D1E4-DFCA-4DF0-9D37-571A5F529F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EB384DB2-5DBE-4000-BBD8-68F4A6F353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88952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8497EEB-0DDE-4044-AAB7-8995040571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772078"/>
            <a:ext cx="12192000" cy="3095754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91D5588-0A43-44F8-8BF9-4BD0CB0731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245590" y="5111496"/>
            <a:ext cx="1080904" cy="1080902"/>
            <a:chOff x="9685338" y="4460675"/>
            <a:chExt cx="1080904" cy="1080902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C96F04B2-EA02-4F51-91CB-9399DBE724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524F9A86-344F-4139-A831-9D8F3E0EED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ytuł 1">
            <a:extLst>
              <a:ext uri="{FF2B5EF4-FFF2-40B4-BE49-F238E27FC236}">
                <a16:creationId xmlns:a16="http://schemas.microsoft.com/office/drawing/2014/main" id="{3D3FE048-24A8-40F9-A7EF-C4E9A15A8D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9432" y="3803009"/>
            <a:ext cx="10953136" cy="160473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80000"/>
              </a:lnSpc>
            </a:pPr>
            <a:r>
              <a:rPr lang="pl-PL" sz="7400" dirty="0">
                <a:blipFill dpi="0" rotWithShape="1">
                  <a:blip r:embed="rId4">
                    <a:extLst/>
                  </a:blip>
                  <a:srcRect/>
                  <a:tile tx="6350" ty="-127000" sx="65000" sy="64000" flip="none" algn="tl"/>
                </a:blipFill>
              </a:rPr>
              <a:t>The </a:t>
            </a:r>
            <a:r>
              <a:rPr lang="pl-PL" sz="7400" dirty="0" err="1">
                <a:blipFill dpi="0" rotWithShape="1">
                  <a:blip r:embed="rId4">
                    <a:extLst/>
                  </a:blip>
                  <a:srcRect/>
                  <a:tile tx="6350" ty="-127000" sx="65000" sy="64000" flip="none" algn="tl"/>
                </a:blipFill>
              </a:rPr>
              <a:t>border</a:t>
            </a:r>
            <a:r>
              <a:rPr lang="pl-PL" sz="7400" dirty="0">
                <a:blipFill dpi="0" rotWithShape="1">
                  <a:blip r:embed="rId4">
                    <a:extLst/>
                  </a:blip>
                  <a:srcRect/>
                  <a:tile tx="6350" ty="-127000" sx="65000" sy="64000" flip="none" algn="tl"/>
                </a:blipFill>
              </a:rPr>
              <a:t> of </a:t>
            </a:r>
            <a:r>
              <a:rPr lang="pl-PL" sz="7400" dirty="0" err="1">
                <a:blipFill dpi="0" rotWithShape="1">
                  <a:blip r:embed="rId4">
                    <a:extLst/>
                  </a:blip>
                  <a:srcRect/>
                  <a:tile tx="6350" ty="-127000" sx="65000" sy="64000" flip="none" algn="tl"/>
                </a:blipFill>
              </a:rPr>
              <a:t>poverty</a:t>
            </a:r>
            <a:endParaRPr lang="en-US" sz="7400" dirty="0">
              <a:blipFill dpi="0" rotWithShape="1">
                <a:blip r:embed="rId4">
                  <a:extLst/>
                </a:blip>
                <a:srcRect/>
                <a:tile tx="6350" ty="-127000" sx="65000" sy="64000" flip="none" algn="tl"/>
              </a:blipFill>
            </a:endParaRP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41FAF6EB-A11A-4633-92E8-7388B4BA54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7450" y="643468"/>
            <a:ext cx="10257100" cy="2795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520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049A7D3-684C-4C59-A4B6-7B308A6AD3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7B1087B-C592-40E7-B532-60B453A2FE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4AE7447-E8F8-4A0F-9E3D-94842BFF88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5981F80-69EE-4E2B-82A8-47FDFD7720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46CE0473-0B07-47EE-A016-EBD87F2C8C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EDD0D1E4-DFCA-4DF0-9D37-571A5F529F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0680B5D0-24EC-465A-A0E6-C4DF951E00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88952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0BF1B50-A83E-4ED6-A2AA-C943C1F89F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928117"/>
            <a:ext cx="10351008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F31E8B2-210B-4B90-83BB-3B180732EF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85470" y="1110053"/>
            <a:ext cx="3386371" cy="4580301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540B9194-8D3A-4750-8BD1-303F8B749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37711" y="1561388"/>
            <a:ext cx="2818417" cy="3357976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pl-PL" sz="6000" dirty="0">
                <a:blipFill dpi="0" rotWithShape="1">
                  <a:blip r:embed="rId4">
                    <a:extLst/>
                  </a:blip>
                  <a:srcRect/>
                  <a:tile tx="6350" ty="-127000" sx="65000" sy="64000" flip="none" algn="tl"/>
                </a:blipFill>
              </a:rPr>
              <a:t>People </a:t>
            </a:r>
            <a:r>
              <a:rPr lang="pl-PL" sz="6000" dirty="0" err="1">
                <a:blipFill dpi="0" rotWithShape="1">
                  <a:blip r:embed="rId4">
                    <a:extLst/>
                  </a:blip>
                  <a:srcRect/>
                  <a:tile tx="6350" ty="-127000" sx="65000" sy="64000" flip="none" algn="tl"/>
                </a:blipFill>
              </a:rPr>
              <a:t>without</a:t>
            </a:r>
            <a:r>
              <a:rPr lang="pl-PL" sz="6000" dirty="0">
                <a:blipFill dpi="0" rotWithShape="1">
                  <a:blip r:embed="rId4">
                    <a:extLst/>
                  </a:blip>
                  <a:srcRect/>
                  <a:tile tx="6350" ty="-127000" sx="65000" sy="64000" flip="none" algn="tl"/>
                </a:blipFill>
              </a:rPr>
              <a:t> </a:t>
            </a:r>
            <a:r>
              <a:rPr lang="pl-PL" sz="6000" dirty="0" err="1">
                <a:blipFill dpi="0" rotWithShape="1">
                  <a:blip r:embed="rId4">
                    <a:extLst/>
                  </a:blip>
                  <a:srcRect/>
                  <a:tile tx="6350" ty="-127000" sx="65000" sy="64000" flip="none" algn="tl"/>
                </a:blipFill>
              </a:rPr>
              <a:t>ability</a:t>
            </a:r>
            <a:r>
              <a:rPr lang="pl-PL" sz="6000" dirty="0">
                <a:blipFill dpi="0" rotWithShape="1">
                  <a:blip r:embed="rId4">
                    <a:extLst/>
                  </a:blip>
                  <a:srcRect/>
                  <a:tile tx="6350" ty="-127000" sx="65000" sy="64000" flip="none" algn="tl"/>
                </a:blipFill>
              </a:rPr>
              <a:t> to </a:t>
            </a:r>
            <a:r>
              <a:rPr lang="pl-PL" sz="6000" dirty="0" err="1">
                <a:blipFill dpi="0" rotWithShape="1">
                  <a:blip r:embed="rId4">
                    <a:extLst/>
                  </a:blip>
                  <a:srcRect/>
                  <a:tile tx="6350" ty="-127000" sx="65000" sy="64000" flip="none" algn="tl"/>
                </a:blipFill>
              </a:rPr>
              <a:t>appease</a:t>
            </a:r>
            <a:r>
              <a:rPr lang="pl-PL" sz="6000" dirty="0">
                <a:blipFill dpi="0" rotWithShape="1">
                  <a:blip r:embed="rId4">
                    <a:extLst/>
                  </a:blip>
                  <a:srcRect/>
                  <a:tile tx="6350" ty="-127000" sx="65000" sy="64000" flip="none" algn="tl"/>
                </a:blipFill>
              </a:rPr>
              <a:t> </a:t>
            </a:r>
            <a:r>
              <a:rPr lang="pl-PL" sz="6000" dirty="0" err="1">
                <a:blipFill dpi="0" rotWithShape="1">
                  <a:blip r:embed="rId4">
                    <a:extLst/>
                  </a:blip>
                  <a:srcRect/>
                  <a:tile tx="6350" ty="-127000" sx="65000" sy="64000" flip="none" algn="tl"/>
                </a:blipFill>
              </a:rPr>
              <a:t>basic</a:t>
            </a:r>
            <a:r>
              <a:rPr lang="pl-PL" sz="6000" dirty="0">
                <a:blipFill dpi="0" rotWithShape="1">
                  <a:blip r:embed="rId4">
                    <a:extLst/>
                  </a:blip>
                  <a:srcRect/>
                  <a:tile tx="6350" ty="-127000" sx="65000" sy="64000" flip="none" algn="tl"/>
                </a:blipFill>
              </a:rPr>
              <a:t> </a:t>
            </a:r>
            <a:r>
              <a:rPr lang="pl-PL" sz="6000" dirty="0" err="1">
                <a:blipFill dpi="0" rotWithShape="1">
                  <a:blip r:embed="rId4">
                    <a:extLst/>
                  </a:blip>
                  <a:srcRect/>
                  <a:tile tx="6350" ty="-127000" sx="65000" sy="64000" flip="none" algn="tl"/>
                </a:blipFill>
              </a:rPr>
              <a:t>needs</a:t>
            </a:r>
            <a:endParaRPr lang="en-US" sz="6000" dirty="0">
              <a:blipFill dpi="0" rotWithShape="1">
                <a:blip r:embed="rId4">
                  <a:extLst/>
                </a:blip>
                <a:srcRect/>
                <a:tile tx="6350" ty="-127000" sx="65000" sy="64000" flip="none" algn="tl"/>
              </a:blipFill>
            </a:endParaRP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D98B0868-9D97-4070-9795-57B43D37D3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0834" y="1604112"/>
            <a:ext cx="6631744" cy="3581141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6B387409-2B98-40F8-A65F-EF7CF98951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5780565"/>
            <a:ext cx="10351008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26">
            <a:extLst>
              <a:ext uri="{FF2B5EF4-FFF2-40B4-BE49-F238E27FC236}">
                <a16:creationId xmlns:a16="http://schemas.microsoft.com/office/drawing/2014/main" id="{C9E5F284-A588-4AE7-A36D-1C93E4FD02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646920" y="5257800"/>
            <a:ext cx="1080904" cy="1080902"/>
            <a:chOff x="9685338" y="4460675"/>
            <a:chExt cx="1080904" cy="1080902"/>
          </a:xfrm>
        </p:grpSpPr>
        <p:sp>
          <p:nvSpPr>
            <p:cNvPr id="36" name="Oval 27">
              <a:extLst>
                <a:ext uri="{FF2B5EF4-FFF2-40B4-BE49-F238E27FC236}">
                  <a16:creationId xmlns:a16="http://schemas.microsoft.com/office/drawing/2014/main" id="{45D7D540-5CF2-4FC1-BE53-277CC22C09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37" name="Oval 28">
              <a:extLst>
                <a:ext uri="{FF2B5EF4-FFF2-40B4-BE49-F238E27FC236}">
                  <a16:creationId xmlns:a16="http://schemas.microsoft.com/office/drawing/2014/main" id="{916C9AA0-DC0C-49A1-ACDF-10BD6D7399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03292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4FC10B2-BCD5-46E2-A2E0-F714BE70C5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2C2962D-5AA6-4EB0-9A2C-F385BF76A2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196A65C-A88E-4E6C-9882-A77D52FCE4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D656BC9-D198-47EB-BF65-7B922CED41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9C92DB27-596D-48D1-BB72-94081C9C1E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9AF33BFF-A87A-4022-BFF0-6C6E10173D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8363C3DA-5063-4048-965B-F5FDB35CCC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88952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BE79ECB-20D1-486E-B39D-0F98D69BEB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928117"/>
            <a:ext cx="10351008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2F1DBD8-7930-4EF6-AF8F-F6A674303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85470" y="1110053"/>
            <a:ext cx="3386371" cy="4580301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6B82ABCC-D2F2-4947-BDBC-9A8BDEBDD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0102" y="1432223"/>
            <a:ext cx="2818417" cy="335797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80000"/>
              </a:lnSpc>
            </a:pPr>
            <a:r>
              <a:rPr lang="pl-PL" sz="6000">
                <a:blipFill dpi="0" rotWithShape="1">
                  <a:blip r:embed="rId4">
                    <a:extLst/>
                  </a:blip>
                  <a:srcRect/>
                  <a:tile tx="6350" ty="-127000" sx="65000" sy="64000" flip="none" algn="tl"/>
                </a:blipFill>
              </a:rPr>
              <a:t>Types of poverty and changes</a:t>
            </a:r>
            <a:endParaRPr lang="en-US" sz="6000" kern="1200" cap="all" baseline="0" dirty="0">
              <a:blipFill dpi="0" rotWithShape="1">
                <a:blip r:embed="rId4">
                  <a:extLst/>
                </a:blip>
                <a:srcRect/>
                <a:tile tx="6350" ty="-127000" sx="65000" sy="64000" flip="none" algn="tl"/>
              </a:blipFill>
              <a:latin typeface="+mj-lt"/>
              <a:ea typeface="+mj-ea"/>
              <a:cs typeface="+mj-cs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39044D3-8725-4D57-BD64-A96E7C271A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5780565"/>
            <a:ext cx="10351008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DCC089B-F750-4C12-822F-DF53F4DD36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646920" y="5257800"/>
            <a:ext cx="1080904" cy="1080902"/>
            <a:chOff x="9685338" y="4460675"/>
            <a:chExt cx="1080904" cy="1080902"/>
          </a:xfrm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CDC7132-9021-4F21-AE5A-9B9B90C982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0D011B8-BF69-4B6B-B3D2-F1BA771086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5" name="Obraz 4">
            <a:extLst>
              <a:ext uri="{FF2B5EF4-FFF2-40B4-BE49-F238E27FC236}">
                <a16:creationId xmlns:a16="http://schemas.microsoft.com/office/drawing/2014/main" id="{8FBF0C88-F28A-4CE2-BFCD-80E05E2641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1534862"/>
            <a:ext cx="7831424" cy="3750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1843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8">
            <a:extLst>
              <a:ext uri="{FF2B5EF4-FFF2-40B4-BE49-F238E27FC236}">
                <a16:creationId xmlns:a16="http://schemas.microsoft.com/office/drawing/2014/main" id="{7049A7D3-684C-4C59-A4B6-7B308A6AD3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10">
            <a:extLst>
              <a:ext uri="{FF2B5EF4-FFF2-40B4-BE49-F238E27FC236}">
                <a16:creationId xmlns:a16="http://schemas.microsoft.com/office/drawing/2014/main" id="{D7B1087B-C592-40E7-B532-60B453A2FE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12">
            <a:extLst>
              <a:ext uri="{FF2B5EF4-FFF2-40B4-BE49-F238E27FC236}">
                <a16:creationId xmlns:a16="http://schemas.microsoft.com/office/drawing/2014/main" id="{14AE7447-E8F8-4A0F-9E3D-94842BFF88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4" name="Group 14">
            <a:extLst>
              <a:ext uri="{FF2B5EF4-FFF2-40B4-BE49-F238E27FC236}">
                <a16:creationId xmlns:a16="http://schemas.microsoft.com/office/drawing/2014/main" id="{85981F80-69EE-4E2B-82A8-47FDFD7720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46CE0473-0B07-47EE-A016-EBD87F2C8C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EDD0D1E4-DFCA-4DF0-9D37-571A5F529F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55" name="Rectangle 18">
            <a:extLst>
              <a:ext uri="{FF2B5EF4-FFF2-40B4-BE49-F238E27FC236}">
                <a16:creationId xmlns:a16="http://schemas.microsoft.com/office/drawing/2014/main" id="{0680B5D0-24EC-465A-A0E6-C4DF951E00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88952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6" name="Rectangle 20">
            <a:extLst>
              <a:ext uri="{FF2B5EF4-FFF2-40B4-BE49-F238E27FC236}">
                <a16:creationId xmlns:a16="http://schemas.microsoft.com/office/drawing/2014/main" id="{30BF1B50-A83E-4ED6-A2AA-C943C1F89F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928117"/>
            <a:ext cx="10351008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22">
            <a:extLst>
              <a:ext uri="{FF2B5EF4-FFF2-40B4-BE49-F238E27FC236}">
                <a16:creationId xmlns:a16="http://schemas.microsoft.com/office/drawing/2014/main" id="{1F31E8B2-210B-4B90-83BB-3B180732EF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85470" y="1110053"/>
            <a:ext cx="3386371" cy="4580301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1EBE51A9-3ED4-43BE-BA91-FAAFF4639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00" y="1432223"/>
            <a:ext cx="3017519" cy="335797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80000"/>
              </a:lnSpc>
            </a:pPr>
            <a:r>
              <a:rPr lang="pl-PL" sz="6000" dirty="0" err="1">
                <a:blipFill dpi="0" rotWithShape="1">
                  <a:blip r:embed="rId4">
                    <a:extLst/>
                  </a:blip>
                  <a:srcRect/>
                  <a:tile tx="6350" ty="-127000" sx="65000" sy="64000" flip="none" algn="tl"/>
                </a:blipFill>
              </a:rPr>
              <a:t>Poverty</a:t>
            </a:r>
            <a:r>
              <a:rPr lang="pl-PL" sz="6000" dirty="0">
                <a:blipFill dpi="0" rotWithShape="1">
                  <a:blip r:embed="rId4">
                    <a:extLst/>
                  </a:blip>
                  <a:srcRect/>
                  <a:tile tx="6350" ty="-127000" sx="65000" sy="64000" flip="none" algn="tl"/>
                </a:blipFill>
              </a:rPr>
              <a:t> </a:t>
            </a:r>
            <a:r>
              <a:rPr lang="pl-PL" sz="6000" dirty="0" err="1">
                <a:blipFill dpi="0" rotWithShape="1">
                  <a:blip r:embed="rId4">
                    <a:extLst/>
                  </a:blip>
                  <a:srcRect/>
                  <a:tile tx="6350" ty="-127000" sx="65000" sy="64000" flip="none" algn="tl"/>
                </a:blipFill>
              </a:rPr>
              <a:t>according</a:t>
            </a:r>
            <a:r>
              <a:rPr lang="pl-PL" sz="6000" dirty="0">
                <a:blipFill dpi="0" rotWithShape="1">
                  <a:blip r:embed="rId4">
                    <a:extLst/>
                  </a:blip>
                  <a:srcRect/>
                  <a:tile tx="6350" ty="-127000" sx="65000" sy="64000" flip="none" algn="tl"/>
                </a:blipFill>
              </a:rPr>
              <a:t> to </a:t>
            </a:r>
            <a:r>
              <a:rPr lang="pl-PL" sz="6000" dirty="0" err="1">
                <a:blipFill dpi="0" rotWithShape="1">
                  <a:blip r:embed="rId4">
                    <a:extLst/>
                  </a:blip>
                  <a:srcRect/>
                  <a:tile tx="6350" ty="-127000" sx="65000" sy="64000" flip="none" algn="tl"/>
                </a:blipFill>
              </a:rPr>
              <a:t>people</a:t>
            </a:r>
            <a:endParaRPr lang="en-US" sz="6000" dirty="0">
              <a:blipFill dpi="0" rotWithShape="1">
                <a:blip r:embed="rId4">
                  <a:extLst/>
                </a:blip>
                <a:srcRect/>
                <a:tile tx="6350" ty="-127000" sx="65000" sy="64000" flip="none" algn="tl"/>
              </a:blip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B387409-2B98-40F8-A65F-EF7CF98951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5780565"/>
            <a:ext cx="10351008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9E5F284-A588-4AE7-A36D-1C93E4FD02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646920" y="5257800"/>
            <a:ext cx="1080904" cy="1080902"/>
            <a:chOff x="9685338" y="4460675"/>
            <a:chExt cx="1080904" cy="1080902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45D7D540-5CF2-4FC1-BE53-277CC22C09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916C9AA0-DC0C-49A1-ACDF-10BD6D7399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5" name="Obraz 4">
            <a:extLst>
              <a:ext uri="{FF2B5EF4-FFF2-40B4-BE49-F238E27FC236}">
                <a16:creationId xmlns:a16="http://schemas.microsoft.com/office/drawing/2014/main" id="{48392677-181A-4158-B6AA-4A78BEC147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9266" y="2158302"/>
            <a:ext cx="7493719" cy="3405440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E6F8E0EB-2AFB-42D2-B173-067742DDBF8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9266" y="1616753"/>
            <a:ext cx="7417836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4385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049A7D3-684C-4C59-A4B6-7B308A6AD3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7B1087B-C592-40E7-B532-60B453A2FE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4AE7447-E8F8-4A0F-9E3D-94842BFF88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5981F80-69EE-4E2B-82A8-47FDFD7720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46CE0473-0B07-47EE-A016-EBD87F2C8C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EDD0D1E4-DFCA-4DF0-9D37-571A5F529F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0680B5D0-24EC-465A-A0E6-C4DF951E00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88952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0BF1B50-A83E-4ED6-A2AA-C943C1F89F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928117"/>
            <a:ext cx="10351008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F31E8B2-210B-4B90-83BB-3B180732EF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85470" y="1110053"/>
            <a:ext cx="3386371" cy="4580301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8143555F-A518-4CF2-BBE9-8D6425F85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0102" y="1432223"/>
            <a:ext cx="2818417" cy="3357976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pl-PL" sz="6000" dirty="0" err="1">
                <a:blipFill dpi="0" rotWithShape="1">
                  <a:blip r:embed="rId4">
                    <a:extLst/>
                  </a:blip>
                  <a:srcRect/>
                  <a:tile tx="6350" ty="-127000" sx="65000" sy="64000" flip="none" algn="tl"/>
                </a:blipFill>
              </a:rPr>
              <a:t>Material</a:t>
            </a:r>
            <a:r>
              <a:rPr lang="pl-PL" sz="6000" dirty="0">
                <a:blipFill dpi="0" rotWithShape="1">
                  <a:blip r:embed="rId4">
                    <a:extLst/>
                  </a:blip>
                  <a:srcRect/>
                  <a:tile tx="6350" ty="-127000" sx="65000" sy="64000" flip="none" algn="tl"/>
                </a:blipFill>
              </a:rPr>
              <a:t> standing of </a:t>
            </a:r>
            <a:r>
              <a:rPr lang="pl-PL" sz="6000" dirty="0" err="1">
                <a:blipFill dpi="0" rotWithShape="1">
                  <a:blip r:embed="rId4">
                    <a:extLst/>
                  </a:blip>
                  <a:srcRect/>
                  <a:tile tx="6350" ty="-127000" sx="65000" sy="64000" flip="none" algn="tl"/>
                </a:blipFill>
              </a:rPr>
              <a:t>elderly</a:t>
            </a:r>
            <a:r>
              <a:rPr lang="pl-PL" sz="6000" dirty="0">
                <a:blipFill dpi="0" rotWithShape="1">
                  <a:blip r:embed="rId4">
                    <a:extLst/>
                  </a:blip>
                  <a:srcRect/>
                  <a:tile tx="6350" ty="-127000" sx="65000" sy="64000" flip="none" algn="tl"/>
                </a:blipFill>
              </a:rPr>
              <a:t> </a:t>
            </a:r>
            <a:r>
              <a:rPr lang="pl-PL" sz="6000" dirty="0" err="1">
                <a:blipFill dpi="0" rotWithShape="1">
                  <a:blip r:embed="rId4">
                    <a:extLst/>
                  </a:blip>
                  <a:srcRect/>
                  <a:tile tx="6350" ty="-127000" sx="65000" sy="64000" flip="none" algn="tl"/>
                </a:blipFill>
              </a:rPr>
              <a:t>people</a:t>
            </a:r>
            <a:endParaRPr lang="en-US" sz="6000" dirty="0">
              <a:blipFill dpi="0" rotWithShape="1">
                <a:blip r:embed="rId4">
                  <a:extLst/>
                </a:blip>
                <a:srcRect/>
                <a:tile tx="6350" ty="-127000" sx="65000" sy="64000" flip="none" algn="tl"/>
              </a:blipFill>
            </a:endParaRP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11477927-7B82-4CD8-B5AF-7D0052651B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4186" y="1528882"/>
            <a:ext cx="7681284" cy="3802878"/>
          </a:xfrm>
          <a:prstGeom prst="rect">
            <a:avLst/>
          </a:prstGeom>
        </p:spPr>
      </p:pic>
      <p:sp>
        <p:nvSpPr>
          <p:cNvPr id="58" name="Rectangle 24">
            <a:extLst>
              <a:ext uri="{FF2B5EF4-FFF2-40B4-BE49-F238E27FC236}">
                <a16:creationId xmlns:a16="http://schemas.microsoft.com/office/drawing/2014/main" id="{6B387409-2B98-40F8-A65F-EF7CF98951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5780565"/>
            <a:ext cx="10351008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" name="Group 26">
            <a:extLst>
              <a:ext uri="{FF2B5EF4-FFF2-40B4-BE49-F238E27FC236}">
                <a16:creationId xmlns:a16="http://schemas.microsoft.com/office/drawing/2014/main" id="{C9E5F284-A588-4AE7-A36D-1C93E4FD02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646920" y="5257800"/>
            <a:ext cx="1080904" cy="1080902"/>
            <a:chOff x="9685338" y="4460675"/>
            <a:chExt cx="1080904" cy="1080902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45D7D540-5CF2-4FC1-BE53-277CC22C09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916C9AA0-DC0C-49A1-ACDF-10BD6D7399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556130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56265E6-A032-498B-AED1-36475359BA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001387"/>
            <a:ext cx="10972800" cy="1640205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pl-PL" sz="7400" dirty="0">
                <a:blipFill dpi="0" rotWithShape="1">
                  <a:blip r:embed="rId2">
                    <a:extLst/>
                  </a:blip>
                  <a:srcRect/>
                  <a:tile tx="6350" ty="-127000" sx="65000" sy="64000" flip="none" algn="tl"/>
                </a:blipFill>
              </a:rPr>
              <a:t>Knowledge of </a:t>
            </a:r>
            <a:r>
              <a:rPr lang="pl-PL" sz="7400" dirty="0" err="1">
                <a:blipFill dpi="0" rotWithShape="1">
                  <a:blip r:embed="rId2">
                    <a:extLst/>
                  </a:blip>
                  <a:srcRect/>
                  <a:tile tx="6350" ty="-127000" sx="65000" sy="64000" flip="none" algn="tl"/>
                </a:blipFill>
              </a:rPr>
              <a:t>Foreign</a:t>
            </a:r>
            <a:r>
              <a:rPr lang="pl-PL" sz="7400" dirty="0">
                <a:blipFill dpi="0" rotWithShape="1">
                  <a:blip r:embed="rId2">
                    <a:extLst/>
                  </a:blip>
                  <a:srcRect/>
                  <a:tile tx="6350" ty="-127000" sx="65000" sy="64000" flip="none" algn="tl"/>
                </a:blipFill>
              </a:rPr>
              <a:t> </a:t>
            </a:r>
            <a:r>
              <a:rPr lang="pl-PL" sz="7400" dirty="0" err="1">
                <a:blipFill dpi="0" rotWithShape="1">
                  <a:blip r:embed="rId2">
                    <a:extLst/>
                  </a:blip>
                  <a:srcRect/>
                  <a:tile tx="6350" ty="-127000" sx="65000" sy="64000" flip="none" algn="tl"/>
                </a:blipFill>
              </a:rPr>
              <a:t>languages</a:t>
            </a:r>
            <a:endParaRPr lang="en-US" sz="7400" dirty="0">
              <a:blipFill dpi="0" rotWithShape="1">
                <a:blip r:embed="rId2">
                  <a:extLst/>
                </a:blip>
                <a:srcRect/>
                <a:tile tx="6350" ty="-127000" sx="65000" sy="64000" flip="none" algn="tl"/>
              </a:blipFill>
            </a:endParaRP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6E3C42BB-A407-4B47-AF04-731C48FA67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8386" y="286774"/>
            <a:ext cx="8187334" cy="4523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8218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rewniana czcionka">
  <a:themeElements>
    <a:clrScheme name="Drewniana czcionka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Drewniana czcionka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rewniana czcionka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Panoramiczny</PresentationFormat>
  <Paragraphs>10</Paragraphs>
  <Slides>10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10</vt:i4>
      </vt:variant>
    </vt:vector>
  </HeadingPairs>
  <TitlesOfParts>
    <vt:vector size="16" baseType="lpstr">
      <vt:lpstr>Calibri</vt:lpstr>
      <vt:lpstr>Rockwell</vt:lpstr>
      <vt:lpstr>Rockwell Condensed</vt:lpstr>
      <vt:lpstr>Rockwell Extra Bold</vt:lpstr>
      <vt:lpstr>Wingdings</vt:lpstr>
      <vt:lpstr>Drewniana czcionka</vt:lpstr>
      <vt:lpstr>Social Inclusion in poland</vt:lpstr>
      <vt:lpstr>Risk of poverty or social inclusion in Europe, 2016</vt:lpstr>
      <vt:lpstr>Risk of poverty in europe</vt:lpstr>
      <vt:lpstr>The border of poverty</vt:lpstr>
      <vt:lpstr>People without ability to appease basic needs</vt:lpstr>
      <vt:lpstr>Types of poverty and changes</vt:lpstr>
      <vt:lpstr>Poverty according to people</vt:lpstr>
      <vt:lpstr>Material standing of elderly people</vt:lpstr>
      <vt:lpstr>Knowledge of Foreign languages</vt:lpstr>
      <vt:lpstr>Discrimination of elderly people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Inclusion in poland</dc:title>
  <dc:creator>Natalia</dc:creator>
  <cp:lastModifiedBy>Natalia</cp:lastModifiedBy>
  <cp:revision>1</cp:revision>
  <dcterms:created xsi:type="dcterms:W3CDTF">2019-02-20T20:02:32Z</dcterms:created>
  <dcterms:modified xsi:type="dcterms:W3CDTF">2019-02-20T20:03:11Z</dcterms:modified>
</cp:coreProperties>
</file>