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Italian population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F2F-433E-AFA8-482AB84A29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F2F-433E-AFA8-482AB84A29C6}"/>
              </c:ext>
            </c:extLst>
          </c:dPt>
          <c:cat>
            <c:strRef>
              <c:f>Foglio1!$A$2:$A$3</c:f>
              <c:strCache>
                <c:ptCount val="2"/>
                <c:pt idx="0">
                  <c:v>people with disabilities</c:v>
                </c:pt>
                <c:pt idx="1">
                  <c:v>people without disabilities</c:v>
                </c:pt>
              </c:strCache>
            </c:strRef>
          </c:cat>
          <c:val>
            <c:numRef>
              <c:f>Foglio1!$B$2:$B$3</c:f>
              <c:numCache>
                <c:formatCode>General</c:formatCode>
                <c:ptCount val="2"/>
                <c:pt idx="0">
                  <c:v>6.7</c:v>
                </c:pt>
                <c:pt idx="1">
                  <c:v>93.3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C0-4BF2-8A91-08488ABB51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disabled students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123790540906992"/>
                  <c:y val="3.482386800492689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1BF-4E17-806F-12D954FB2E08}"/>
                </c:ext>
              </c:extLst>
            </c:dLbl>
            <c:dLbl>
              <c:idx val="1"/>
              <c:layout>
                <c:manualLayout>
                  <c:x val="1.7837564598621835E-3"/>
                  <c:y val="-3.482386800492689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1BF-4E17-806F-12D954FB2E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Foglio1!$A$2:$A$3</c:f>
              <c:strCache>
                <c:ptCount val="2"/>
                <c:pt idx="0">
                  <c:v>2012/2013</c:v>
                </c:pt>
                <c:pt idx="1">
                  <c:v>2013/2014</c:v>
                </c:pt>
              </c:strCache>
            </c:strRef>
          </c:cat>
          <c:val>
            <c:numRef>
              <c:f>Foglio1!$B$2:$B$3</c:f>
              <c:numCache>
                <c:formatCode>#,##0</c:formatCode>
                <c:ptCount val="2"/>
                <c:pt idx="0">
                  <c:v>202314</c:v>
                </c:pt>
                <c:pt idx="1">
                  <c:v>209814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BF-4E17-806F-12D954FB2E08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learning support teachers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1358687562786393"/>
                  <c:y val="2.18623007862394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1BF-4E17-806F-12D954FB2E08}"/>
                </c:ext>
              </c:extLst>
            </c:dLbl>
            <c:dLbl>
              <c:idx val="1"/>
              <c:layout>
                <c:manualLayout>
                  <c:x val="1.8994055304192843E-3"/>
                  <c:y val="2.91497343816526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1BF-4E17-806F-12D954FB2E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Foglio1!$A$2:$A$3</c:f>
              <c:strCache>
                <c:ptCount val="2"/>
                <c:pt idx="0">
                  <c:v>2012/2013</c:v>
                </c:pt>
                <c:pt idx="1">
                  <c:v>2013/2014</c:v>
                </c:pt>
              </c:strCache>
            </c:strRef>
          </c:cat>
          <c:val>
            <c:numRef>
              <c:f>Foglio1!$C$2:$C$3</c:f>
              <c:numCache>
                <c:formatCode>#,##0</c:formatCode>
                <c:ptCount val="2"/>
                <c:pt idx="0">
                  <c:v>101301</c:v>
                </c:pt>
                <c:pt idx="1">
                  <c:v>110216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1BF-4E17-806F-12D954FB2E0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427800248"/>
        <c:axId val="427802872"/>
      </c:lineChart>
      <c:catAx>
        <c:axId val="427800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27802872"/>
        <c:crosses val="autoZero"/>
        <c:auto val="1"/>
        <c:lblAlgn val="ctr"/>
        <c:lblOffset val="100"/>
        <c:noMultiLvlLbl val="0"/>
      </c:catAx>
      <c:valAx>
        <c:axId val="427802872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2780024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People with Down syndrom aged more than 24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05-4FD4-8064-511EA05498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05-4FD4-8064-511EA05498BE}"/>
              </c:ext>
            </c:extLst>
          </c:dPt>
          <c:cat>
            <c:strRef>
              <c:f>Foglio1!$A$2:$A$3</c:f>
              <c:strCache>
                <c:ptCount val="2"/>
                <c:pt idx="0">
                  <c:v>employed</c:v>
                </c:pt>
                <c:pt idx="1">
                  <c:v>unemployed</c:v>
                </c:pt>
              </c:strCache>
            </c:strRef>
          </c:cat>
          <c:val>
            <c:numRef>
              <c:f>Foglio1!$B$2:$B$3</c:f>
              <c:numCache>
                <c:formatCode>General</c:formatCode>
                <c:ptCount val="2"/>
                <c:pt idx="0">
                  <c:v>31.4</c:v>
                </c:pt>
                <c:pt idx="1">
                  <c:v>68.599999999999994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7C-4C3E-8C71-BDCFDC12F3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Foglio1!$A$2</c:f>
              <c:strCache>
                <c:ptCount val="1"/>
                <c:pt idx="0">
                  <c:v>Average expense</c:v>
                </c:pt>
              </c:strCache>
            </c:strRef>
          </c:cat>
          <c:val>
            <c:numRef>
              <c:f>Foglio1!$B$2</c:f>
              <c:numCache>
                <c:formatCode>General</c:formatCode>
                <c:ptCount val="1"/>
                <c:pt idx="0">
                  <c:v>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5C-4AEB-92EA-81A0FFC34C1B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Foglio1!$A$2</c:f>
              <c:strCache>
                <c:ptCount val="1"/>
                <c:pt idx="0">
                  <c:v>Average expense</c:v>
                </c:pt>
              </c:strCache>
            </c:strRef>
          </c:cat>
          <c:val>
            <c:numRef>
              <c:f>Foglio1!$C$2</c:f>
              <c:numCache>
                <c:formatCode>General</c:formatCode>
                <c:ptCount val="1"/>
                <c:pt idx="0">
                  <c:v>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C5C-4AEB-92EA-81A0FFC34C1B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Europe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Foglio1!$A$2</c:f>
              <c:strCache>
                <c:ptCount val="1"/>
                <c:pt idx="0">
                  <c:v>Average expense</c:v>
                </c:pt>
              </c:strCache>
            </c:strRef>
          </c:cat>
          <c:val>
            <c:numRef>
              <c:f>Foglio1!$D$2</c:f>
              <c:numCache>
                <c:formatCode>General</c:formatCode>
                <c:ptCount val="1"/>
                <c:pt idx="0">
                  <c:v>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5C-4AEB-92EA-81A0FFC34C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9084256"/>
        <c:axId val="359085240"/>
        <c:axId val="0"/>
      </c:bar3DChart>
      <c:catAx>
        <c:axId val="359084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59085240"/>
        <c:crosses val="autoZero"/>
        <c:auto val="1"/>
        <c:lblAlgn val="ctr"/>
        <c:lblOffset val="100"/>
        <c:noMultiLvlLbl val="0"/>
      </c:catAx>
      <c:valAx>
        <c:axId val="359085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59084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DBD150-3A9F-422E-AC3A-200231DE0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LËTZ’ DISCUSS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D2304B-5511-4E40-9ED7-DC54B460C1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>
                <a:solidFill>
                  <a:schemeClr val="tx2"/>
                </a:solidFill>
              </a:rPr>
              <a:t>Luxembourg, 14/22.02.2019</a:t>
            </a:r>
          </a:p>
          <a:p>
            <a:r>
              <a:rPr lang="it-IT" dirty="0">
                <a:solidFill>
                  <a:schemeClr val="tx2"/>
                </a:solidFill>
              </a:rPr>
              <a:t>Presentation of the </a:t>
            </a:r>
            <a:r>
              <a:rPr lang="it-IT" dirty="0" err="1">
                <a:solidFill>
                  <a:schemeClr val="tx2"/>
                </a:solidFill>
              </a:rPr>
              <a:t>themes</a:t>
            </a:r>
            <a:r>
              <a:rPr lang="it-IT" dirty="0">
                <a:solidFill>
                  <a:schemeClr val="tx2"/>
                </a:solidFill>
              </a:rPr>
              <a:t> of the project from the </a:t>
            </a:r>
            <a:r>
              <a:rPr lang="it-IT" dirty="0" err="1">
                <a:solidFill>
                  <a:schemeClr val="tx2"/>
                </a:solidFill>
              </a:rPr>
              <a:t>Italian</a:t>
            </a:r>
            <a:r>
              <a:rPr lang="it-IT" dirty="0">
                <a:solidFill>
                  <a:schemeClr val="tx2"/>
                </a:solidFill>
              </a:rPr>
              <a:t> point of </a:t>
            </a:r>
            <a:r>
              <a:rPr lang="it-IT" dirty="0" err="1">
                <a:solidFill>
                  <a:schemeClr val="tx2"/>
                </a:solidFill>
              </a:rPr>
              <a:t>view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950825E-AD2D-432F-912B-4575EC3AD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735" y="4734339"/>
            <a:ext cx="4418265" cy="211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77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7417B5-509B-4AF9-82B5-9CC0C21DF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2070652"/>
          </a:xfrm>
        </p:spPr>
        <p:txBody>
          <a:bodyPr/>
          <a:lstStyle/>
          <a:p>
            <a:r>
              <a:rPr lang="it-IT" dirty="0"/>
              <a:t>From the </a:t>
            </a:r>
            <a:r>
              <a:rPr lang="it-IT" dirty="0" err="1"/>
              <a:t>comparison</a:t>
            </a:r>
            <a:r>
              <a:rPr lang="it-IT" dirty="0"/>
              <a:t> with </a:t>
            </a:r>
            <a:r>
              <a:rPr lang="it-IT" dirty="0" err="1"/>
              <a:t>others</a:t>
            </a:r>
            <a:r>
              <a:rPr lang="it-IT" dirty="0"/>
              <a:t> </a:t>
            </a:r>
            <a:r>
              <a:rPr lang="it-IT" dirty="0" err="1"/>
              <a:t>European</a:t>
            </a:r>
            <a:r>
              <a:rPr lang="it-IT" dirty="0"/>
              <a:t> countries it </a:t>
            </a:r>
            <a:r>
              <a:rPr lang="it-IT" dirty="0" err="1"/>
              <a:t>emerges</a:t>
            </a:r>
            <a:r>
              <a:rPr lang="it-IT" dirty="0"/>
              <a:t> that the </a:t>
            </a:r>
            <a:r>
              <a:rPr lang="it-IT" dirty="0" err="1"/>
              <a:t>expense</a:t>
            </a:r>
            <a:r>
              <a:rPr lang="it-IT" dirty="0"/>
              <a:t> for the </a:t>
            </a:r>
            <a:r>
              <a:rPr lang="it-IT" dirty="0" err="1"/>
              <a:t>provision</a:t>
            </a:r>
            <a:r>
              <a:rPr lang="it-IT" dirty="0"/>
              <a:t> of services for </a:t>
            </a:r>
            <a:r>
              <a:rPr lang="it-IT" dirty="0" err="1"/>
              <a:t>disabled</a:t>
            </a:r>
            <a:r>
              <a:rPr lang="it-IT" dirty="0"/>
              <a:t> people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equal</a:t>
            </a:r>
            <a:r>
              <a:rPr lang="it-IT" dirty="0"/>
              <a:t> to 437€ per capita a </a:t>
            </a:r>
            <a:r>
              <a:rPr lang="it-IT" dirty="0" err="1"/>
              <a:t>year</a:t>
            </a:r>
            <a:r>
              <a:rPr lang="it-IT" dirty="0"/>
              <a:t>,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superior</a:t>
            </a:r>
            <a:r>
              <a:rPr lang="it-IT" dirty="0"/>
              <a:t> to the data of </a:t>
            </a:r>
            <a:r>
              <a:rPr lang="it-IT" dirty="0" err="1"/>
              <a:t>Spain</a:t>
            </a:r>
            <a:r>
              <a:rPr lang="it-IT" dirty="0"/>
              <a:t> (404€), and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inferior</a:t>
            </a:r>
            <a:r>
              <a:rPr lang="it-IT" dirty="0"/>
              <a:t> to the </a:t>
            </a:r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average</a:t>
            </a:r>
            <a:r>
              <a:rPr lang="it-IT" dirty="0"/>
              <a:t> of 535€. </a:t>
            </a:r>
          </a:p>
          <a:p>
            <a:endParaRPr lang="it-IT" dirty="0"/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F775D229-02CE-4803-B50F-5312A8DA6F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3303411"/>
              </p:ext>
            </p:extLst>
          </p:nvPr>
        </p:nvGraphicFramePr>
        <p:xfrm>
          <a:off x="1594678" y="2389441"/>
          <a:ext cx="6952974" cy="446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8097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00EEE8-62DD-4FC2-9200-4F11371F5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430" y="394253"/>
            <a:ext cx="8534400" cy="3356113"/>
          </a:xfrm>
        </p:spPr>
        <p:txBody>
          <a:bodyPr>
            <a:normAutofit/>
          </a:bodyPr>
          <a:lstStyle/>
          <a:p>
            <a:r>
              <a:rPr lang="it-IT" dirty="0"/>
              <a:t>In 2016 the </a:t>
            </a:r>
            <a:r>
              <a:rPr lang="it-IT" dirty="0" err="1"/>
              <a:t>expense</a:t>
            </a:r>
            <a:r>
              <a:rPr lang="it-IT" dirty="0"/>
              <a:t> of the </a:t>
            </a:r>
            <a:r>
              <a:rPr lang="it-IT" dirty="0" err="1"/>
              <a:t>Municipalities</a:t>
            </a:r>
            <a:r>
              <a:rPr lang="it-IT" dirty="0"/>
              <a:t> </a:t>
            </a:r>
            <a:r>
              <a:rPr lang="it-IT" dirty="0" err="1"/>
              <a:t>amounts</a:t>
            </a:r>
            <a:r>
              <a:rPr lang="it-IT" dirty="0"/>
              <a:t> to EUR 7 </a:t>
            </a:r>
            <a:r>
              <a:rPr lang="it-IT" dirty="0" err="1"/>
              <a:t>bilions</a:t>
            </a:r>
            <a:r>
              <a:rPr lang="it-IT" dirty="0"/>
              <a:t> and 56 </a:t>
            </a:r>
            <a:r>
              <a:rPr lang="it-IT" dirty="0" err="1"/>
              <a:t>milions</a:t>
            </a:r>
            <a:r>
              <a:rPr lang="it-IT" dirty="0"/>
              <a:t>, with an </a:t>
            </a:r>
            <a:r>
              <a:rPr lang="it-IT" dirty="0" err="1"/>
              <a:t>increase</a:t>
            </a:r>
            <a:r>
              <a:rPr lang="it-IT" dirty="0"/>
              <a:t> of 2% </a:t>
            </a:r>
            <a:r>
              <a:rPr lang="it-IT" dirty="0" err="1"/>
              <a:t>compared</a:t>
            </a:r>
            <a:r>
              <a:rPr lang="it-IT" dirty="0"/>
              <a:t> to 2015</a:t>
            </a:r>
          </a:p>
          <a:p>
            <a:r>
              <a:rPr lang="it-IT" dirty="0"/>
              <a:t>For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citizen</a:t>
            </a:r>
            <a:r>
              <a:rPr lang="it-IT" dirty="0"/>
              <a:t>, </a:t>
            </a:r>
            <a:r>
              <a:rPr lang="it-IT" dirty="0" err="1"/>
              <a:t>Municipalities</a:t>
            </a:r>
            <a:r>
              <a:rPr lang="it-IT" dirty="0"/>
              <a:t> </a:t>
            </a:r>
            <a:r>
              <a:rPr lang="it-IT" dirty="0" err="1"/>
              <a:t>spent</a:t>
            </a:r>
            <a:r>
              <a:rPr lang="it-IT" dirty="0"/>
              <a:t>, on the </a:t>
            </a:r>
            <a:r>
              <a:rPr lang="it-IT" dirty="0" err="1"/>
              <a:t>average</a:t>
            </a:r>
            <a:r>
              <a:rPr lang="it-IT" dirty="0"/>
              <a:t>, 116€ in 2016, </a:t>
            </a:r>
            <a:r>
              <a:rPr lang="it-IT" dirty="0" err="1"/>
              <a:t>against</a:t>
            </a:r>
            <a:r>
              <a:rPr lang="it-IT" dirty="0"/>
              <a:t> 114€ in 2015</a:t>
            </a:r>
          </a:p>
          <a:p>
            <a:r>
              <a:rPr lang="it-IT" dirty="0"/>
              <a:t>In </a:t>
            </a:r>
            <a:r>
              <a:rPr lang="it-IT" dirty="0" err="1"/>
              <a:t>total</a:t>
            </a:r>
            <a:r>
              <a:rPr lang="it-IT" dirty="0"/>
              <a:t>, in 2014 </a:t>
            </a:r>
            <a:r>
              <a:rPr lang="it-IT" dirty="0" err="1"/>
              <a:t>Municipalities</a:t>
            </a:r>
            <a:r>
              <a:rPr lang="it-IT" dirty="0"/>
              <a:t> </a:t>
            </a:r>
            <a:r>
              <a:rPr lang="it-IT" dirty="0" err="1"/>
              <a:t>spent</a:t>
            </a:r>
            <a:r>
              <a:rPr lang="it-IT" dirty="0"/>
              <a:t> about 678.080€ in home care for </a:t>
            </a:r>
            <a:r>
              <a:rPr lang="it-IT" dirty="0" err="1"/>
              <a:t>disabled</a:t>
            </a:r>
            <a:r>
              <a:rPr lang="it-IT" dirty="0"/>
              <a:t>  and </a:t>
            </a:r>
            <a:r>
              <a:rPr lang="it-IT" dirty="0" err="1"/>
              <a:t>elderly</a:t>
            </a:r>
            <a:r>
              <a:rPr lang="it-IT" dirty="0"/>
              <a:t> people</a:t>
            </a:r>
          </a:p>
          <a:p>
            <a:r>
              <a:rPr lang="it-IT" dirty="0"/>
              <a:t>At </a:t>
            </a:r>
            <a:r>
              <a:rPr lang="it-IT" dirty="0" err="1"/>
              <a:t>territorial</a:t>
            </a:r>
            <a:r>
              <a:rPr lang="it-IT" dirty="0"/>
              <a:t> </a:t>
            </a:r>
            <a:r>
              <a:rPr lang="it-IT" dirty="0" err="1"/>
              <a:t>level</a:t>
            </a:r>
            <a:r>
              <a:rPr lang="it-IT" dirty="0"/>
              <a:t>, </a:t>
            </a:r>
            <a:r>
              <a:rPr lang="it-IT" dirty="0" err="1"/>
              <a:t>disequalities</a:t>
            </a:r>
            <a:r>
              <a:rPr lang="it-IT" dirty="0"/>
              <a:t> are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elevated</a:t>
            </a:r>
            <a:r>
              <a:rPr lang="it-IT" dirty="0"/>
              <a:t>: in the South of </a:t>
            </a:r>
            <a:r>
              <a:rPr lang="it-IT" dirty="0" err="1"/>
              <a:t>Italy</a:t>
            </a:r>
            <a:r>
              <a:rPr lang="it-IT" dirty="0"/>
              <a:t>, </a:t>
            </a:r>
            <a:r>
              <a:rPr lang="it-IT" dirty="0" err="1"/>
              <a:t>only</a:t>
            </a:r>
            <a:r>
              <a:rPr lang="it-IT" dirty="0"/>
              <a:t> 22€ are </a:t>
            </a:r>
            <a:r>
              <a:rPr lang="it-IT" dirty="0" err="1"/>
              <a:t>invested</a:t>
            </a:r>
            <a:r>
              <a:rPr lang="it-IT" dirty="0"/>
              <a:t>, </a:t>
            </a:r>
            <a:r>
              <a:rPr lang="it-IT" dirty="0" err="1"/>
              <a:t>whilst</a:t>
            </a:r>
            <a:r>
              <a:rPr lang="it-IT" dirty="0"/>
              <a:t> in the North,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arrive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517€ per capita</a:t>
            </a: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45917D5-D0D4-437E-88EF-40F97DDA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81" y="3627783"/>
            <a:ext cx="9586223" cy="191724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C30AA37-9624-4AA9-9084-EC678F936603}"/>
              </a:ext>
            </a:extLst>
          </p:cNvPr>
          <p:cNvSpPr txBox="1"/>
          <p:nvPr/>
        </p:nvSpPr>
        <p:spPr>
          <a:xfrm>
            <a:off x="193881" y="5545027"/>
            <a:ext cx="427713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Screenshot</a:t>
            </a:r>
            <a:r>
              <a:rPr lang="it-IT" sz="1100" dirty="0"/>
              <a:t> from </a:t>
            </a:r>
            <a:r>
              <a:rPr lang="it-IT" sz="1100" dirty="0" err="1"/>
              <a:t>Italian</a:t>
            </a:r>
            <a:r>
              <a:rPr lang="it-IT" sz="1100" dirty="0"/>
              <a:t> National Institute of </a:t>
            </a:r>
            <a:r>
              <a:rPr lang="it-IT" sz="1100" dirty="0" err="1"/>
              <a:t>Statistics</a:t>
            </a:r>
            <a:r>
              <a:rPr lang="it-IT" sz="1100" dirty="0"/>
              <a:t> website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9908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159817-4E67-433E-9C9C-A77FA745F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Ignorance</a:t>
            </a:r>
            <a:r>
              <a:rPr lang="it-IT" dirty="0"/>
              <a:t> and </a:t>
            </a:r>
            <a:r>
              <a:rPr lang="it-IT" dirty="0" err="1"/>
              <a:t>prejudices</a:t>
            </a:r>
            <a:r>
              <a:rPr lang="it-IT" dirty="0"/>
              <a:t> </a:t>
            </a:r>
            <a:r>
              <a:rPr lang="it-IT" dirty="0" err="1"/>
              <a:t>still</a:t>
            </a:r>
            <a:r>
              <a:rPr lang="it-IT" dirty="0"/>
              <a:t> </a:t>
            </a:r>
            <a:r>
              <a:rPr lang="it-IT" dirty="0" err="1"/>
              <a:t>affect</a:t>
            </a:r>
            <a:r>
              <a:rPr lang="it-IT" dirty="0"/>
              <a:t> </a:t>
            </a:r>
            <a:r>
              <a:rPr lang="it-IT" dirty="0" err="1"/>
              <a:t>disabled</a:t>
            </a:r>
            <a:r>
              <a:rPr lang="it-IT" dirty="0"/>
              <a:t> </a:t>
            </a:r>
            <a:r>
              <a:rPr lang="it-IT" dirty="0" err="1"/>
              <a:t>people’s</a:t>
            </a:r>
            <a:r>
              <a:rPr lang="it-IT" dirty="0"/>
              <a:t> </a:t>
            </a:r>
            <a:r>
              <a:rPr lang="it-IT" dirty="0" err="1"/>
              <a:t>lives</a:t>
            </a:r>
            <a:r>
              <a:rPr lang="it-IT" dirty="0"/>
              <a:t> </a:t>
            </a:r>
          </a:p>
          <a:p>
            <a:r>
              <a:rPr lang="it-IT" dirty="0" err="1"/>
              <a:t>They</a:t>
            </a:r>
            <a:r>
              <a:rPr lang="it-IT" dirty="0"/>
              <a:t> are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encouraged</a:t>
            </a:r>
            <a:r>
              <a:rPr lang="it-IT" dirty="0"/>
              <a:t> to express </a:t>
            </a:r>
            <a:r>
              <a:rPr lang="it-IT" dirty="0" err="1"/>
              <a:t>their</a:t>
            </a:r>
            <a:r>
              <a:rPr lang="it-IT" dirty="0"/>
              <a:t> feelings, </a:t>
            </a:r>
            <a:r>
              <a:rPr lang="it-IT" dirty="0" err="1"/>
              <a:t>emotions</a:t>
            </a:r>
            <a:r>
              <a:rPr lang="it-IT" dirty="0"/>
              <a:t> and </a:t>
            </a:r>
            <a:r>
              <a:rPr lang="it-IT" dirty="0" err="1"/>
              <a:t>fears</a:t>
            </a:r>
            <a:endParaRPr lang="it-IT" dirty="0"/>
          </a:p>
          <a:p>
            <a:r>
              <a:rPr lang="it-IT" dirty="0" err="1"/>
              <a:t>Although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, a </a:t>
            </a:r>
            <a:r>
              <a:rPr lang="it-IT" dirty="0" err="1"/>
              <a:t>lot</a:t>
            </a:r>
            <a:r>
              <a:rPr lang="it-IT" dirty="0"/>
              <a:t> of </a:t>
            </a:r>
            <a:r>
              <a:rPr lang="it-IT" dirty="0" err="1"/>
              <a:t>associations</a:t>
            </a:r>
            <a:r>
              <a:rPr lang="it-IT" dirty="0"/>
              <a:t> help </a:t>
            </a:r>
            <a:r>
              <a:rPr lang="it-IT" dirty="0" err="1"/>
              <a:t>young</a:t>
            </a:r>
            <a:r>
              <a:rPr lang="it-IT" dirty="0"/>
              <a:t> </a:t>
            </a:r>
            <a:r>
              <a:rPr lang="it-IT" dirty="0" err="1"/>
              <a:t>artist</a:t>
            </a:r>
            <a:r>
              <a:rPr lang="it-IT" dirty="0"/>
              <a:t> with </a:t>
            </a:r>
            <a:r>
              <a:rPr lang="it-IT" dirty="0" err="1"/>
              <a:t>disability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8287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E98D74-08FF-4B4E-9C90-B35CEE783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88235"/>
            <a:ext cx="8534400" cy="2985052"/>
          </a:xfrm>
        </p:spPr>
        <p:txBody>
          <a:bodyPr>
            <a:normAutofit lnSpcReduction="10000"/>
          </a:bodyPr>
          <a:lstStyle/>
          <a:p>
            <a:r>
              <a:rPr lang="it-IT" dirty="0" err="1"/>
              <a:t>Since</a:t>
            </a:r>
            <a:r>
              <a:rPr lang="it-IT" dirty="0"/>
              <a:t> 1985 Sant’Egidio Community helps people with </a:t>
            </a:r>
            <a:r>
              <a:rPr lang="it-IT" dirty="0" err="1"/>
              <a:t>disabilities</a:t>
            </a:r>
            <a:r>
              <a:rPr lang="it-IT" dirty="0"/>
              <a:t> </a:t>
            </a:r>
            <a:r>
              <a:rPr lang="it-IT" dirty="0" err="1"/>
              <a:t>who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prevented</a:t>
            </a:r>
            <a:r>
              <a:rPr lang="it-IT" dirty="0"/>
              <a:t> to access educational careers</a:t>
            </a:r>
          </a:p>
          <a:p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developped</a:t>
            </a:r>
            <a:r>
              <a:rPr lang="it-IT" dirty="0"/>
              <a:t> the </a:t>
            </a:r>
            <a:r>
              <a:rPr lang="it-IT" dirty="0" err="1"/>
              <a:t>Arts</a:t>
            </a:r>
            <a:r>
              <a:rPr lang="it-IT" dirty="0"/>
              <a:t> Labs and,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consequence</a:t>
            </a:r>
            <a:r>
              <a:rPr lang="it-IT" dirty="0"/>
              <a:t>, </a:t>
            </a:r>
            <a:r>
              <a:rPr lang="it-IT" dirty="0" err="1"/>
              <a:t>hundreds</a:t>
            </a:r>
            <a:r>
              <a:rPr lang="it-IT" dirty="0"/>
              <a:t> of people </a:t>
            </a:r>
            <a:r>
              <a:rPr lang="it-IT" dirty="0" err="1"/>
              <a:t>became</a:t>
            </a:r>
            <a:r>
              <a:rPr lang="it-IT" dirty="0"/>
              <a:t> </a:t>
            </a:r>
            <a:r>
              <a:rPr lang="it-IT" dirty="0" err="1"/>
              <a:t>able</a:t>
            </a:r>
            <a:r>
              <a:rPr lang="it-IT" dirty="0"/>
              <a:t> to express </a:t>
            </a:r>
            <a:r>
              <a:rPr lang="it-IT" dirty="0" err="1"/>
              <a:t>themselves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own</a:t>
            </a:r>
            <a:r>
              <a:rPr lang="it-IT" dirty="0"/>
              <a:t> art</a:t>
            </a:r>
          </a:p>
          <a:p>
            <a:r>
              <a:rPr lang="it-IT" dirty="0"/>
              <a:t>One of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latest</a:t>
            </a:r>
            <a:r>
              <a:rPr lang="it-IT" dirty="0"/>
              <a:t> project </a:t>
            </a:r>
            <a:r>
              <a:rPr lang="it-IT" dirty="0" err="1"/>
              <a:t>is</a:t>
            </a:r>
            <a:r>
              <a:rPr lang="it-IT" dirty="0"/>
              <a:t> “The art of living </a:t>
            </a:r>
            <a:r>
              <a:rPr lang="it-IT" dirty="0" err="1"/>
              <a:t>together</a:t>
            </a:r>
            <a:r>
              <a:rPr lang="it-IT" dirty="0"/>
              <a:t> – The World </a:t>
            </a:r>
            <a:r>
              <a:rPr lang="it-IT" dirty="0" err="1"/>
              <a:t>seen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a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perspective</a:t>
            </a:r>
            <a:r>
              <a:rPr lang="it-IT" dirty="0"/>
              <a:t>”: an art </a:t>
            </a:r>
            <a:r>
              <a:rPr lang="it-IT" dirty="0" err="1"/>
              <a:t>exhibition</a:t>
            </a:r>
            <a:r>
              <a:rPr lang="it-IT" dirty="0"/>
              <a:t> </a:t>
            </a:r>
            <a:r>
              <a:rPr lang="it-IT" dirty="0" err="1"/>
              <a:t>occured</a:t>
            </a:r>
            <a:r>
              <a:rPr lang="it-IT" dirty="0"/>
              <a:t> in November 2018 in New York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provides</a:t>
            </a:r>
            <a:r>
              <a:rPr lang="it-IT" dirty="0"/>
              <a:t> a chance to </a:t>
            </a:r>
            <a:r>
              <a:rPr lang="it-IT" dirty="0" err="1"/>
              <a:t>listen</a:t>
            </a:r>
            <a:r>
              <a:rPr lang="it-IT" dirty="0"/>
              <a:t> to the </a:t>
            </a:r>
            <a:r>
              <a:rPr lang="it-IT" dirty="0" err="1"/>
              <a:t>voiceless</a:t>
            </a:r>
            <a:r>
              <a:rPr lang="it-IT" dirty="0"/>
              <a:t> </a:t>
            </a:r>
            <a:r>
              <a:rPr lang="it-IT" dirty="0" err="1"/>
              <a:t>disabled</a:t>
            </a:r>
            <a:r>
              <a:rPr lang="it-IT" dirty="0"/>
              <a:t> people.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0821E4E-4B97-4F16-AB7C-AAE123FB4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3584714"/>
            <a:ext cx="5027475" cy="27494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617EE62-61D0-446F-A0B6-5EA0089C4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490" y="3002033"/>
            <a:ext cx="4890052" cy="366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04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690C73-E54C-4F3F-9B09-FA5A8E436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9387440" cy="4641574"/>
          </a:xfrm>
        </p:spPr>
        <p:txBody>
          <a:bodyPr>
            <a:normAutofit/>
          </a:bodyPr>
          <a:lstStyle/>
          <a:p>
            <a:pPr lvl="0"/>
            <a:r>
              <a:rPr lang="it-IT" b="1" dirty="0" err="1"/>
              <a:t>What</a:t>
            </a:r>
            <a:r>
              <a:rPr lang="it-IT" b="1" dirty="0"/>
              <a:t> do you </a:t>
            </a:r>
            <a:r>
              <a:rPr lang="it-IT" b="1" dirty="0" err="1"/>
              <a:t>think</a:t>
            </a:r>
            <a:r>
              <a:rPr lang="it-IT" b="1" dirty="0"/>
              <a:t> about art </a:t>
            </a:r>
            <a:r>
              <a:rPr lang="it-IT" b="1" dirty="0" err="1"/>
              <a:t>as</a:t>
            </a:r>
            <a:r>
              <a:rPr lang="it-IT" b="1" dirty="0"/>
              <a:t> a </a:t>
            </a:r>
            <a:r>
              <a:rPr lang="it-IT" b="1" dirty="0" err="1"/>
              <a:t>form</a:t>
            </a:r>
            <a:r>
              <a:rPr lang="it-IT" b="1" dirty="0"/>
              <a:t> of </a:t>
            </a:r>
            <a:r>
              <a:rPr lang="it-IT" b="1" dirty="0" err="1"/>
              <a:t>expression</a:t>
            </a:r>
            <a:r>
              <a:rPr lang="it-IT" b="1" dirty="0"/>
              <a:t>, in </a:t>
            </a:r>
            <a:r>
              <a:rPr lang="it-IT" b="1" dirty="0" err="1"/>
              <a:t>particular</a:t>
            </a:r>
            <a:r>
              <a:rPr lang="it-IT" b="1" dirty="0"/>
              <a:t> for people with </a:t>
            </a:r>
            <a:r>
              <a:rPr lang="it-IT" b="1" dirty="0" err="1"/>
              <a:t>disabilities</a:t>
            </a:r>
            <a:r>
              <a:rPr lang="it-IT" b="1" dirty="0"/>
              <a:t>?</a:t>
            </a:r>
          </a:p>
          <a:p>
            <a:r>
              <a:rPr lang="it-IT" dirty="0" err="1"/>
              <a:t>Almost</a:t>
            </a:r>
            <a:r>
              <a:rPr lang="it-IT" dirty="0"/>
              <a:t> the </a:t>
            </a:r>
            <a:r>
              <a:rPr lang="it-IT" dirty="0" err="1"/>
              <a:t>totality</a:t>
            </a:r>
            <a:r>
              <a:rPr lang="it-IT" dirty="0"/>
              <a:t> of the </a:t>
            </a:r>
            <a:r>
              <a:rPr lang="it-IT" dirty="0" err="1"/>
              <a:t>answers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positive: people </a:t>
            </a:r>
            <a:r>
              <a:rPr lang="it-IT" dirty="0" err="1"/>
              <a:t>believe</a:t>
            </a:r>
            <a:r>
              <a:rPr lang="it-IT" dirty="0"/>
              <a:t> art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fundamental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to express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needs</a:t>
            </a:r>
            <a:r>
              <a:rPr lang="it-IT" dirty="0"/>
              <a:t> and </a:t>
            </a:r>
            <a:r>
              <a:rPr lang="it-IT" dirty="0" err="1"/>
              <a:t>emotions</a:t>
            </a:r>
            <a:endParaRPr lang="it-IT" dirty="0"/>
          </a:p>
          <a:p>
            <a:r>
              <a:rPr lang="it-IT" i="1" dirty="0"/>
              <a:t>“I </a:t>
            </a:r>
            <a:r>
              <a:rPr lang="it-IT" i="1" dirty="0" err="1"/>
              <a:t>believe</a:t>
            </a:r>
            <a:r>
              <a:rPr lang="it-IT" i="1" dirty="0"/>
              <a:t> art </a:t>
            </a:r>
            <a:r>
              <a:rPr lang="it-IT" i="1" dirty="0" err="1"/>
              <a:t>is</a:t>
            </a:r>
            <a:r>
              <a:rPr lang="it-IT" i="1" dirty="0"/>
              <a:t> a </a:t>
            </a:r>
            <a:r>
              <a:rPr lang="it-IT" i="1" dirty="0" err="1"/>
              <a:t>fundamental</a:t>
            </a:r>
            <a:r>
              <a:rPr lang="it-IT" i="1" dirty="0"/>
              <a:t> </a:t>
            </a:r>
            <a:r>
              <a:rPr lang="it-IT" i="1" dirty="0" err="1"/>
              <a:t>means</a:t>
            </a:r>
            <a:r>
              <a:rPr lang="it-IT" i="1" dirty="0"/>
              <a:t> of </a:t>
            </a:r>
            <a:r>
              <a:rPr lang="it-IT" i="1" dirty="0" err="1"/>
              <a:t>emotions</a:t>
            </a:r>
            <a:r>
              <a:rPr lang="it-IT" i="1" dirty="0"/>
              <a:t> and </a:t>
            </a:r>
            <a:r>
              <a:rPr lang="it-IT" i="1" dirty="0" err="1"/>
              <a:t>states</a:t>
            </a:r>
            <a:r>
              <a:rPr lang="it-IT" i="1" dirty="0"/>
              <a:t> of mind. </a:t>
            </a:r>
            <a:r>
              <a:rPr lang="it-IT" i="1" dirty="0" err="1"/>
              <a:t>Everybody</a:t>
            </a:r>
            <a:r>
              <a:rPr lang="it-IT" i="1" dirty="0"/>
              <a:t> can </a:t>
            </a:r>
            <a:r>
              <a:rPr lang="it-IT" i="1" dirty="0" err="1"/>
              <a:t>give</a:t>
            </a:r>
            <a:r>
              <a:rPr lang="it-IT" i="1" dirty="0"/>
              <a:t> voice to </a:t>
            </a:r>
            <a:r>
              <a:rPr lang="it-IT" i="1" dirty="0" err="1"/>
              <a:t>what</a:t>
            </a:r>
            <a:r>
              <a:rPr lang="it-IT" i="1" dirty="0"/>
              <a:t> </a:t>
            </a:r>
            <a:r>
              <a:rPr lang="it-IT" i="1" dirty="0" err="1"/>
              <a:t>they</a:t>
            </a:r>
            <a:r>
              <a:rPr lang="it-IT" i="1" dirty="0"/>
              <a:t> </a:t>
            </a:r>
            <a:r>
              <a:rPr lang="it-IT" i="1" dirty="0" err="1"/>
              <a:t>keep</a:t>
            </a:r>
            <a:r>
              <a:rPr lang="it-IT" i="1" dirty="0"/>
              <a:t> </a:t>
            </a:r>
            <a:r>
              <a:rPr lang="it-IT" i="1" dirty="0" err="1"/>
              <a:t>hide</a:t>
            </a:r>
            <a:r>
              <a:rPr lang="it-IT" i="1" dirty="0"/>
              <a:t> in the </a:t>
            </a:r>
            <a:r>
              <a:rPr lang="it-IT" i="1" dirty="0" err="1"/>
              <a:t>most</a:t>
            </a:r>
            <a:r>
              <a:rPr lang="it-IT" i="1" dirty="0"/>
              <a:t> intimate part of </a:t>
            </a:r>
            <a:r>
              <a:rPr lang="it-IT" i="1" dirty="0" err="1"/>
              <a:t>their</a:t>
            </a:r>
            <a:r>
              <a:rPr lang="it-IT" i="1" dirty="0"/>
              <a:t> </a:t>
            </a:r>
            <a:r>
              <a:rPr lang="it-IT" i="1" dirty="0" err="1"/>
              <a:t>own</a:t>
            </a:r>
            <a:r>
              <a:rPr lang="it-IT" i="1" dirty="0"/>
              <a:t> </a:t>
            </a:r>
            <a:r>
              <a:rPr lang="it-IT" i="1" dirty="0" err="1"/>
              <a:t>personality</a:t>
            </a:r>
            <a:r>
              <a:rPr lang="it-IT" i="1" dirty="0"/>
              <a:t>. Art </a:t>
            </a:r>
            <a:r>
              <a:rPr lang="it-IT" i="1" dirty="0" err="1"/>
              <a:t>is</a:t>
            </a:r>
            <a:r>
              <a:rPr lang="it-IT" i="1" dirty="0"/>
              <a:t> </a:t>
            </a:r>
            <a:r>
              <a:rPr lang="it-IT" i="1" dirty="0" err="1"/>
              <a:t>unique</a:t>
            </a:r>
            <a:r>
              <a:rPr lang="it-IT" i="1" dirty="0"/>
              <a:t> for </a:t>
            </a:r>
            <a:r>
              <a:rPr lang="it-IT" i="1" dirty="0" err="1"/>
              <a:t>everybody</a:t>
            </a:r>
            <a:r>
              <a:rPr lang="it-IT" i="1" dirty="0"/>
              <a:t>. </a:t>
            </a:r>
            <a:r>
              <a:rPr lang="it-IT" i="1" dirty="0" err="1"/>
              <a:t>What</a:t>
            </a:r>
            <a:r>
              <a:rPr lang="it-IT" i="1" dirty="0"/>
              <a:t> makes it </a:t>
            </a:r>
            <a:r>
              <a:rPr lang="it-IT" i="1" dirty="0" err="1"/>
              <a:t>different</a:t>
            </a:r>
            <a:r>
              <a:rPr lang="it-IT" i="1" dirty="0"/>
              <a:t> </a:t>
            </a:r>
            <a:r>
              <a:rPr lang="it-IT" i="1" dirty="0" err="1"/>
              <a:t>is</a:t>
            </a:r>
            <a:r>
              <a:rPr lang="it-IT" i="1" dirty="0"/>
              <a:t> the </a:t>
            </a:r>
            <a:r>
              <a:rPr lang="it-IT" i="1" dirty="0" err="1"/>
              <a:t>approach</a:t>
            </a:r>
            <a:r>
              <a:rPr lang="it-IT" i="1" dirty="0"/>
              <a:t>, the </a:t>
            </a:r>
            <a:r>
              <a:rPr lang="it-IT" i="1" dirty="0" err="1"/>
              <a:t>form</a:t>
            </a:r>
            <a:r>
              <a:rPr lang="it-IT" i="1" dirty="0"/>
              <a:t> </a:t>
            </a:r>
            <a:r>
              <a:rPr lang="it-IT" i="1" dirty="0" err="1"/>
              <a:t>given</a:t>
            </a:r>
            <a:r>
              <a:rPr lang="it-IT" i="1" dirty="0"/>
              <a:t> to it, that </a:t>
            </a:r>
            <a:r>
              <a:rPr lang="it-IT" i="1" dirty="0" err="1"/>
              <a:t>reflects</a:t>
            </a:r>
            <a:r>
              <a:rPr lang="it-IT" i="1" dirty="0"/>
              <a:t> the single and </a:t>
            </a:r>
            <a:r>
              <a:rPr lang="it-IT" i="1" dirty="0" err="1"/>
              <a:t>subjective</a:t>
            </a:r>
            <a:r>
              <a:rPr lang="it-IT" i="1" dirty="0"/>
              <a:t> </a:t>
            </a:r>
            <a:r>
              <a:rPr lang="it-IT" i="1" dirty="0" err="1"/>
              <a:t>inclinations</a:t>
            </a:r>
            <a:r>
              <a:rPr lang="it-IT" i="1" dirty="0"/>
              <a:t>. It </a:t>
            </a:r>
            <a:r>
              <a:rPr lang="it-IT" i="1" dirty="0" err="1"/>
              <a:t>is</a:t>
            </a:r>
            <a:r>
              <a:rPr lang="it-IT" i="1" dirty="0"/>
              <a:t> a </a:t>
            </a:r>
            <a:r>
              <a:rPr lang="it-IT" i="1" dirty="0" err="1"/>
              <a:t>unifying</a:t>
            </a:r>
            <a:r>
              <a:rPr lang="it-IT" i="1" dirty="0"/>
              <a:t> </a:t>
            </a:r>
            <a:r>
              <a:rPr lang="it-IT" i="1" dirty="0" err="1"/>
              <a:t>factor</a:t>
            </a:r>
            <a:r>
              <a:rPr lang="it-IT" i="1" dirty="0"/>
              <a:t>, </a:t>
            </a:r>
            <a:r>
              <a:rPr lang="it-IT" i="1" dirty="0" err="1"/>
              <a:t>without</a:t>
            </a:r>
            <a:r>
              <a:rPr lang="it-IT" i="1" dirty="0"/>
              <a:t> </a:t>
            </a:r>
            <a:r>
              <a:rPr lang="it-IT" i="1" dirty="0" err="1"/>
              <a:t>distinctions</a:t>
            </a:r>
            <a:r>
              <a:rPr lang="it-IT" i="1" dirty="0"/>
              <a:t> of gender, </a:t>
            </a:r>
            <a:r>
              <a:rPr lang="it-IT" i="1" dirty="0" err="1"/>
              <a:t>age</a:t>
            </a:r>
            <a:r>
              <a:rPr lang="it-IT" i="1" dirty="0"/>
              <a:t>, </a:t>
            </a:r>
            <a:r>
              <a:rPr lang="it-IT" i="1" dirty="0" err="1"/>
              <a:t>inclination</a:t>
            </a:r>
            <a:r>
              <a:rPr lang="it-IT" i="1" dirty="0"/>
              <a:t> of </a:t>
            </a:r>
            <a:r>
              <a:rPr lang="it-IT" i="1" dirty="0" err="1"/>
              <a:t>thought</a:t>
            </a:r>
            <a:r>
              <a:rPr lang="it-IT" i="1" dirty="0"/>
              <a:t> and handicap”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9421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4A5A0D-25D4-4DC2-B356-6176FE8B4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103058" cy="5582478"/>
          </a:xfrm>
        </p:spPr>
        <p:txBody>
          <a:bodyPr/>
          <a:lstStyle/>
          <a:p>
            <a:pPr lvl="0"/>
            <a:r>
              <a:rPr lang="it-IT" b="1" dirty="0"/>
              <a:t>In our </a:t>
            </a:r>
            <a:r>
              <a:rPr lang="it-IT" b="1" dirty="0" err="1"/>
              <a:t>conutry</a:t>
            </a:r>
            <a:r>
              <a:rPr lang="it-IT" b="1" dirty="0"/>
              <a:t>, </a:t>
            </a:r>
            <a:r>
              <a:rPr lang="it-IT" b="1" dirty="0" err="1"/>
              <a:t>what</a:t>
            </a:r>
            <a:r>
              <a:rPr lang="it-IT" b="1" dirty="0"/>
              <a:t> are </a:t>
            </a:r>
            <a:r>
              <a:rPr lang="it-IT" b="1" dirty="0" err="1"/>
              <a:t>we</a:t>
            </a:r>
            <a:r>
              <a:rPr lang="it-IT" b="1" dirty="0"/>
              <a:t> </a:t>
            </a:r>
            <a:r>
              <a:rPr lang="it-IT" b="1" dirty="0" err="1"/>
              <a:t>doing</a:t>
            </a:r>
            <a:r>
              <a:rPr lang="it-IT" b="1" dirty="0"/>
              <a:t> and </a:t>
            </a:r>
            <a:r>
              <a:rPr lang="it-IT" b="1" dirty="0" err="1"/>
              <a:t>what</a:t>
            </a:r>
            <a:r>
              <a:rPr lang="it-IT" b="1" dirty="0"/>
              <a:t> </a:t>
            </a:r>
            <a:r>
              <a:rPr lang="it-IT" b="1" dirty="0" err="1"/>
              <a:t>could</a:t>
            </a:r>
            <a:r>
              <a:rPr lang="it-IT" b="1" dirty="0"/>
              <a:t> </a:t>
            </a:r>
            <a:r>
              <a:rPr lang="it-IT" b="1" dirty="0" err="1"/>
              <a:t>we</a:t>
            </a:r>
            <a:r>
              <a:rPr lang="it-IT" b="1" dirty="0"/>
              <a:t> do to </a:t>
            </a:r>
            <a:r>
              <a:rPr lang="it-IT" b="1" dirty="0" err="1"/>
              <a:t>promote</a:t>
            </a:r>
            <a:r>
              <a:rPr lang="it-IT" b="1" dirty="0"/>
              <a:t> the </a:t>
            </a:r>
            <a:r>
              <a:rPr lang="it-IT" b="1" dirty="0" err="1"/>
              <a:t>inclusion</a:t>
            </a:r>
            <a:r>
              <a:rPr lang="it-IT" b="1" dirty="0"/>
              <a:t> of </a:t>
            </a:r>
            <a:r>
              <a:rPr lang="it-IT" b="1" dirty="0" err="1"/>
              <a:t>disabled</a:t>
            </a:r>
            <a:r>
              <a:rPr lang="it-IT" b="1" dirty="0"/>
              <a:t> people?</a:t>
            </a:r>
          </a:p>
          <a:p>
            <a:r>
              <a:rPr lang="it-IT" dirty="0"/>
              <a:t>Here </a:t>
            </a:r>
            <a:r>
              <a:rPr lang="it-IT" dirty="0" err="1"/>
              <a:t>we</a:t>
            </a:r>
            <a:r>
              <a:rPr lang="it-IT" dirty="0"/>
              <a:t> had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proposals</a:t>
            </a:r>
            <a:r>
              <a:rPr lang="it-IT" dirty="0"/>
              <a:t>: </a:t>
            </a:r>
            <a:r>
              <a:rPr lang="it-IT" dirty="0" err="1"/>
              <a:t>promote</a:t>
            </a:r>
            <a:r>
              <a:rPr lang="it-IT" dirty="0"/>
              <a:t> </a:t>
            </a:r>
            <a:r>
              <a:rPr lang="it-IT" dirty="0" err="1"/>
              <a:t>integration</a:t>
            </a:r>
            <a:r>
              <a:rPr lang="it-IT" dirty="0"/>
              <a:t> in school, </a:t>
            </a:r>
            <a:r>
              <a:rPr lang="it-IT" dirty="0" err="1"/>
              <a:t>insert</a:t>
            </a:r>
            <a:r>
              <a:rPr lang="it-IT" dirty="0"/>
              <a:t> </a:t>
            </a:r>
            <a:r>
              <a:rPr lang="it-IT" dirty="0" err="1"/>
              <a:t>disabled</a:t>
            </a:r>
            <a:r>
              <a:rPr lang="it-IT" dirty="0"/>
              <a:t> people in the labour market, start a </a:t>
            </a:r>
            <a:r>
              <a:rPr lang="it-IT" dirty="0" err="1"/>
              <a:t>campaign</a:t>
            </a:r>
            <a:r>
              <a:rPr lang="it-IT" dirty="0"/>
              <a:t> of </a:t>
            </a:r>
            <a:r>
              <a:rPr lang="it-IT" dirty="0" err="1"/>
              <a:t>sensibilization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meetings and </a:t>
            </a:r>
            <a:r>
              <a:rPr lang="it-IT" dirty="0" err="1"/>
              <a:t>manifestations</a:t>
            </a:r>
            <a:r>
              <a:rPr lang="it-IT" dirty="0"/>
              <a:t>, eliminate </a:t>
            </a:r>
            <a:r>
              <a:rPr lang="it-IT" dirty="0" err="1"/>
              <a:t>architectural</a:t>
            </a:r>
            <a:r>
              <a:rPr lang="it-IT" dirty="0"/>
              <a:t> </a:t>
            </a:r>
            <a:r>
              <a:rPr lang="it-IT" dirty="0" err="1"/>
              <a:t>barriers</a:t>
            </a:r>
            <a:r>
              <a:rPr lang="it-IT" dirty="0"/>
              <a:t>, make </a:t>
            </a:r>
            <a:r>
              <a:rPr lang="it-IT" dirty="0" err="1"/>
              <a:t>accessible</a:t>
            </a:r>
            <a:r>
              <a:rPr lang="it-IT" dirty="0"/>
              <a:t> the </a:t>
            </a:r>
            <a:r>
              <a:rPr lang="it-IT" dirty="0" err="1"/>
              <a:t>means</a:t>
            </a:r>
            <a:r>
              <a:rPr lang="it-IT" dirty="0"/>
              <a:t> of </a:t>
            </a:r>
            <a:r>
              <a:rPr lang="it-IT" dirty="0" err="1"/>
              <a:t>transportation</a:t>
            </a:r>
            <a:r>
              <a:rPr lang="it-IT" dirty="0"/>
              <a:t>, </a:t>
            </a:r>
            <a:r>
              <a:rPr lang="it-IT" dirty="0" err="1"/>
              <a:t>increase</a:t>
            </a:r>
            <a:r>
              <a:rPr lang="it-IT" dirty="0"/>
              <a:t> </a:t>
            </a:r>
            <a:r>
              <a:rPr lang="it-IT" dirty="0" err="1"/>
              <a:t>sanitary</a:t>
            </a:r>
            <a:r>
              <a:rPr lang="it-IT" dirty="0"/>
              <a:t> aids, </a:t>
            </a:r>
            <a:r>
              <a:rPr lang="it-IT" dirty="0" err="1"/>
              <a:t>creation</a:t>
            </a:r>
            <a:r>
              <a:rPr lang="it-IT" dirty="0"/>
              <a:t> of </a:t>
            </a:r>
            <a:r>
              <a:rPr lang="it-IT" dirty="0" err="1"/>
              <a:t>recreational</a:t>
            </a:r>
            <a:r>
              <a:rPr lang="it-IT" dirty="0"/>
              <a:t> </a:t>
            </a:r>
            <a:r>
              <a:rPr lang="it-IT" dirty="0" err="1"/>
              <a:t>structures</a:t>
            </a:r>
            <a:r>
              <a:rPr lang="it-IT" dirty="0"/>
              <a:t> for </a:t>
            </a:r>
            <a:r>
              <a:rPr lang="it-IT" dirty="0" err="1"/>
              <a:t>them</a:t>
            </a:r>
            <a:r>
              <a:rPr lang="it-IT" dirty="0"/>
              <a:t> and </a:t>
            </a:r>
            <a:r>
              <a:rPr lang="it-IT" dirty="0" err="1"/>
              <a:t>guarantee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rights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7581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A9B4D27-BED6-4312-A36B-D8D796AD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9228414" cy="5304183"/>
          </a:xfrm>
        </p:spPr>
        <p:txBody>
          <a:bodyPr/>
          <a:lstStyle/>
          <a:p>
            <a:pPr lvl="0"/>
            <a:r>
              <a:rPr lang="it-IT" b="1" dirty="0"/>
              <a:t>How do you </a:t>
            </a:r>
            <a:r>
              <a:rPr lang="it-IT" b="1" dirty="0" err="1"/>
              <a:t>think</a:t>
            </a:r>
            <a:r>
              <a:rPr lang="it-IT" b="1" dirty="0"/>
              <a:t> </a:t>
            </a:r>
            <a:r>
              <a:rPr lang="it-IT" b="1" dirty="0" err="1"/>
              <a:t>Italy</a:t>
            </a:r>
            <a:r>
              <a:rPr lang="it-IT" b="1" dirty="0"/>
              <a:t> </a:t>
            </a:r>
            <a:r>
              <a:rPr lang="it-IT" b="1" dirty="0" err="1"/>
              <a:t>manages</a:t>
            </a:r>
            <a:r>
              <a:rPr lang="it-IT" b="1" dirty="0"/>
              <a:t> the </a:t>
            </a:r>
            <a:r>
              <a:rPr lang="it-IT" b="1" dirty="0" err="1"/>
              <a:t>promulgation</a:t>
            </a:r>
            <a:r>
              <a:rPr lang="it-IT" b="1" dirty="0"/>
              <a:t> of culture?</a:t>
            </a:r>
          </a:p>
          <a:p>
            <a:r>
              <a:rPr lang="it-IT" dirty="0"/>
              <a:t>The common idea </a:t>
            </a:r>
            <a:r>
              <a:rPr lang="it-IT" dirty="0" err="1"/>
              <a:t>is</a:t>
            </a:r>
            <a:r>
              <a:rPr lang="it-IT" dirty="0"/>
              <a:t> that </a:t>
            </a:r>
            <a:r>
              <a:rPr lang="it-IT" dirty="0" err="1"/>
              <a:t>Italy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terrible</a:t>
            </a:r>
            <a:r>
              <a:rPr lang="it-IT" dirty="0"/>
              <a:t> system of information for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concerns</a:t>
            </a:r>
            <a:r>
              <a:rPr lang="it-IT" dirty="0"/>
              <a:t> cultural events. Our </a:t>
            </a:r>
            <a:r>
              <a:rPr lang="it-IT" dirty="0" err="1"/>
              <a:t>nation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an </a:t>
            </a:r>
            <a:r>
              <a:rPr lang="it-IT" dirty="0" err="1"/>
              <a:t>invaluable</a:t>
            </a:r>
            <a:r>
              <a:rPr lang="it-IT" dirty="0"/>
              <a:t> cultural </a:t>
            </a:r>
            <a:r>
              <a:rPr lang="it-IT" dirty="0" err="1"/>
              <a:t>heritage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it </a:t>
            </a:r>
            <a:r>
              <a:rPr lang="it-IT" dirty="0" err="1"/>
              <a:t>is</a:t>
            </a:r>
            <a:r>
              <a:rPr lang="it-IT" dirty="0"/>
              <a:t> not </a:t>
            </a:r>
            <a:r>
              <a:rPr lang="it-IT" dirty="0" err="1"/>
              <a:t>expolited</a:t>
            </a:r>
            <a:r>
              <a:rPr lang="it-IT" dirty="0"/>
              <a:t> </a:t>
            </a:r>
            <a:r>
              <a:rPr lang="it-IT" dirty="0" err="1"/>
              <a:t>accordingly</a:t>
            </a:r>
            <a:r>
              <a:rPr lang="it-IT" dirty="0"/>
              <a:t>. In general, people </a:t>
            </a:r>
            <a:r>
              <a:rPr lang="it-IT" dirty="0" err="1"/>
              <a:t>think</a:t>
            </a:r>
            <a:r>
              <a:rPr lang="it-IT" dirty="0"/>
              <a:t> that culture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overshadowed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3070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20557E-4453-4AE9-8030-E7A77713E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9612727" cy="4972878"/>
          </a:xfrm>
        </p:spPr>
        <p:txBody>
          <a:bodyPr>
            <a:normAutofit/>
          </a:bodyPr>
          <a:lstStyle/>
          <a:p>
            <a:pPr lvl="0"/>
            <a:r>
              <a:rPr lang="it-IT" b="1" dirty="0"/>
              <a:t>Do you </a:t>
            </a:r>
            <a:r>
              <a:rPr lang="it-IT" b="1" dirty="0" err="1"/>
              <a:t>think</a:t>
            </a:r>
            <a:r>
              <a:rPr lang="it-IT" b="1" dirty="0"/>
              <a:t> </a:t>
            </a:r>
            <a:r>
              <a:rPr lang="it-IT" b="1" dirty="0" err="1"/>
              <a:t>disabled</a:t>
            </a:r>
            <a:r>
              <a:rPr lang="it-IT" b="1" dirty="0"/>
              <a:t> people have </a:t>
            </a:r>
            <a:r>
              <a:rPr lang="it-IT" b="1" dirty="0" err="1"/>
              <a:t>enough</a:t>
            </a:r>
            <a:r>
              <a:rPr lang="it-IT" b="1" dirty="0"/>
              <a:t> </a:t>
            </a:r>
            <a:r>
              <a:rPr lang="it-IT" b="1" dirty="0" err="1"/>
              <a:t>decisional</a:t>
            </a:r>
            <a:r>
              <a:rPr lang="it-IT" b="1" dirty="0"/>
              <a:t> power in the </a:t>
            </a:r>
            <a:r>
              <a:rPr lang="it-IT" b="1" dirty="0" err="1"/>
              <a:t>European</a:t>
            </a:r>
            <a:r>
              <a:rPr lang="it-IT" b="1" dirty="0"/>
              <a:t> Union?</a:t>
            </a:r>
          </a:p>
          <a:p>
            <a:r>
              <a:rPr lang="it-IT" dirty="0" err="1"/>
              <a:t>Everybody</a:t>
            </a:r>
            <a:r>
              <a:rPr lang="it-IT" dirty="0"/>
              <a:t> </a:t>
            </a:r>
            <a:r>
              <a:rPr lang="it-IT" dirty="0" err="1"/>
              <a:t>believe</a:t>
            </a:r>
            <a:r>
              <a:rPr lang="it-IT" dirty="0"/>
              <a:t> </a:t>
            </a:r>
            <a:r>
              <a:rPr lang="it-IT" dirty="0" err="1"/>
              <a:t>disabled</a:t>
            </a:r>
            <a:r>
              <a:rPr lang="it-IT" dirty="0"/>
              <a:t> people </a:t>
            </a:r>
            <a:r>
              <a:rPr lang="it-IT" dirty="0" err="1"/>
              <a:t>does</a:t>
            </a:r>
            <a:r>
              <a:rPr lang="it-IT" dirty="0"/>
              <a:t> not have a fair </a:t>
            </a:r>
            <a:r>
              <a:rPr lang="it-IT" dirty="0" err="1"/>
              <a:t>decisional</a:t>
            </a:r>
            <a:r>
              <a:rPr lang="it-IT" dirty="0"/>
              <a:t> power in the </a:t>
            </a:r>
            <a:r>
              <a:rPr lang="it-IT" dirty="0" err="1"/>
              <a:t>context</a:t>
            </a:r>
            <a:r>
              <a:rPr lang="it-IT" dirty="0"/>
              <a:t> of </a:t>
            </a:r>
            <a:r>
              <a:rPr lang="it-IT" dirty="0" err="1"/>
              <a:t>European</a:t>
            </a:r>
            <a:r>
              <a:rPr lang="it-IT" dirty="0"/>
              <a:t> Union,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regarding</a:t>
            </a:r>
            <a:r>
              <a:rPr lang="it-IT" dirty="0"/>
              <a:t> the national </a:t>
            </a:r>
            <a:r>
              <a:rPr lang="it-IT" dirty="0" err="1"/>
              <a:t>politics</a:t>
            </a:r>
            <a:endParaRPr lang="it-IT" dirty="0"/>
          </a:p>
          <a:p>
            <a:pPr lvl="0"/>
            <a:r>
              <a:rPr lang="it-IT" b="1" dirty="0"/>
              <a:t>Do you </a:t>
            </a:r>
            <a:r>
              <a:rPr lang="it-IT" b="1" dirty="0" err="1"/>
              <a:t>think</a:t>
            </a:r>
            <a:r>
              <a:rPr lang="it-IT" b="1" dirty="0"/>
              <a:t> the </a:t>
            </a:r>
            <a:r>
              <a:rPr lang="it-IT" b="1" dirty="0" err="1"/>
              <a:t>basic</a:t>
            </a:r>
            <a:r>
              <a:rPr lang="it-IT" b="1" dirty="0"/>
              <a:t> </a:t>
            </a:r>
            <a:r>
              <a:rPr lang="it-IT" b="1" dirty="0" err="1"/>
              <a:t>income</a:t>
            </a:r>
            <a:r>
              <a:rPr lang="it-IT" b="1" dirty="0"/>
              <a:t> </a:t>
            </a:r>
            <a:r>
              <a:rPr lang="it-IT" b="1" dirty="0" err="1"/>
              <a:t>guarantee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a </a:t>
            </a:r>
            <a:r>
              <a:rPr lang="it-IT" b="1" dirty="0" err="1"/>
              <a:t>right</a:t>
            </a:r>
            <a:r>
              <a:rPr lang="it-IT" b="1" dirty="0"/>
              <a:t> </a:t>
            </a:r>
            <a:r>
              <a:rPr lang="it-IT" b="1" dirty="0" err="1"/>
              <a:t>solution</a:t>
            </a:r>
            <a:r>
              <a:rPr lang="it-IT" b="1" dirty="0"/>
              <a:t> to </a:t>
            </a:r>
            <a:r>
              <a:rPr lang="it-IT" b="1" dirty="0" err="1"/>
              <a:t>promote</a:t>
            </a:r>
            <a:r>
              <a:rPr lang="it-IT" b="1" dirty="0"/>
              <a:t> </a:t>
            </a:r>
            <a:r>
              <a:rPr lang="it-IT" b="1" dirty="0" err="1"/>
              <a:t>inclusion</a:t>
            </a:r>
            <a:r>
              <a:rPr lang="it-IT" b="1" dirty="0"/>
              <a:t>?</a:t>
            </a:r>
          </a:p>
          <a:p>
            <a:r>
              <a:rPr lang="it-IT" dirty="0"/>
              <a:t>The </a:t>
            </a:r>
            <a:r>
              <a:rPr lang="it-IT" dirty="0" err="1"/>
              <a:t>answers</a:t>
            </a:r>
            <a:r>
              <a:rPr lang="it-IT" dirty="0"/>
              <a:t> are split </a:t>
            </a:r>
            <a:r>
              <a:rPr lang="it-IT" dirty="0" err="1"/>
              <a:t>apart</a:t>
            </a:r>
            <a:r>
              <a:rPr lang="it-IT" dirty="0"/>
              <a:t>: on one side, </a:t>
            </a:r>
            <a:r>
              <a:rPr lang="it-IT" dirty="0" err="1"/>
              <a:t>someone</a:t>
            </a:r>
            <a:r>
              <a:rPr lang="it-IT" dirty="0"/>
              <a:t> </a:t>
            </a:r>
            <a:r>
              <a:rPr lang="it-IT" dirty="0" err="1"/>
              <a:t>thinks</a:t>
            </a:r>
            <a:r>
              <a:rPr lang="it-IT" dirty="0"/>
              <a:t> that it </a:t>
            </a:r>
            <a:r>
              <a:rPr lang="it-IT" dirty="0" err="1"/>
              <a:t>could</a:t>
            </a:r>
            <a:r>
              <a:rPr lang="it-IT" dirty="0"/>
              <a:t> be an </a:t>
            </a:r>
            <a:r>
              <a:rPr lang="it-IT" dirty="0" err="1"/>
              <a:t>useful</a:t>
            </a:r>
            <a:r>
              <a:rPr lang="it-IT" dirty="0"/>
              <a:t> </a:t>
            </a:r>
            <a:r>
              <a:rPr lang="it-IT" dirty="0" err="1"/>
              <a:t>means</a:t>
            </a:r>
            <a:r>
              <a:rPr lang="it-IT" dirty="0"/>
              <a:t> to </a:t>
            </a:r>
            <a:r>
              <a:rPr lang="it-IT" dirty="0" err="1"/>
              <a:t>promote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economic</a:t>
            </a:r>
            <a:r>
              <a:rPr lang="it-IT" dirty="0"/>
              <a:t> </a:t>
            </a:r>
            <a:r>
              <a:rPr lang="it-IT" dirty="0" err="1"/>
              <a:t>indipendence</a:t>
            </a:r>
            <a:r>
              <a:rPr lang="it-IT" dirty="0"/>
              <a:t>; on the </a:t>
            </a:r>
            <a:r>
              <a:rPr lang="it-IT" dirty="0" err="1"/>
              <a:t>other</a:t>
            </a:r>
            <a:r>
              <a:rPr lang="it-IT" dirty="0"/>
              <a:t> side, </a:t>
            </a:r>
            <a:r>
              <a:rPr lang="it-IT" dirty="0" err="1"/>
              <a:t>someone</a:t>
            </a:r>
            <a:r>
              <a:rPr lang="it-IT" dirty="0"/>
              <a:t> </a:t>
            </a:r>
            <a:r>
              <a:rPr lang="it-IT" dirty="0" err="1"/>
              <a:t>believes</a:t>
            </a:r>
            <a:r>
              <a:rPr lang="it-IT" dirty="0"/>
              <a:t> it </a:t>
            </a:r>
            <a:r>
              <a:rPr lang="it-IT" dirty="0" err="1"/>
              <a:t>could</a:t>
            </a:r>
            <a:r>
              <a:rPr lang="it-IT" dirty="0"/>
              <a:t> be better to </a:t>
            </a:r>
            <a:r>
              <a:rPr lang="it-IT" dirty="0" err="1"/>
              <a:t>insert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> in the labour market to </a:t>
            </a:r>
            <a:r>
              <a:rPr lang="it-IT" dirty="0" err="1"/>
              <a:t>increase</a:t>
            </a:r>
            <a:r>
              <a:rPr lang="it-IT" dirty="0"/>
              <a:t> social </a:t>
            </a:r>
            <a:r>
              <a:rPr lang="it-IT" dirty="0" err="1"/>
              <a:t>inclusion</a:t>
            </a:r>
            <a:r>
              <a:rPr lang="it-IT" dirty="0"/>
              <a:t> in the </a:t>
            </a:r>
            <a:r>
              <a:rPr lang="it-IT" dirty="0" err="1"/>
              <a:t>meanwhile</a:t>
            </a:r>
            <a:r>
              <a:rPr lang="it-IT" dirty="0"/>
              <a:t>, </a:t>
            </a:r>
            <a:r>
              <a:rPr lang="it-IT" dirty="0" err="1"/>
              <a:t>too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585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0E4C8F-AFD5-4FAA-B9E8-7BFA31856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52" y="742122"/>
            <a:ext cx="10866783" cy="49430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“Start by doing what’s necessary; then do what’s possible; and suddenly you are doing the impossible.” - Saint Francis of Assisi</a:t>
            </a:r>
            <a:endParaRPr lang="it-IT" sz="3200" i="1" dirty="0"/>
          </a:p>
        </p:txBody>
      </p:sp>
    </p:spTree>
    <p:extLst>
      <p:ext uri="{BB962C8B-B14F-4D97-AF65-F5344CB8AC3E}">
        <p14:creationId xmlns:p14="http://schemas.microsoft.com/office/powerpoint/2010/main" val="2782379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7F2F87-024F-4D1E-8768-E0DEF418A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 </a:t>
            </a:r>
            <a:r>
              <a:rPr lang="it-IT" dirty="0" err="1"/>
              <a:t>Italy</a:t>
            </a:r>
            <a:r>
              <a:rPr lang="it-IT" dirty="0"/>
              <a:t>, more </a:t>
            </a:r>
            <a:r>
              <a:rPr lang="it-IT" dirty="0" err="1"/>
              <a:t>than</a:t>
            </a:r>
            <a:r>
              <a:rPr lang="it-IT" dirty="0"/>
              <a:t> 4 </a:t>
            </a:r>
            <a:r>
              <a:rPr lang="it-IT" dirty="0" err="1"/>
              <a:t>milions</a:t>
            </a:r>
            <a:r>
              <a:rPr lang="it-IT" dirty="0"/>
              <a:t> people are </a:t>
            </a:r>
            <a:r>
              <a:rPr lang="it-IT" dirty="0" err="1"/>
              <a:t>disabled</a:t>
            </a:r>
            <a:endParaRPr lang="it-IT" dirty="0"/>
          </a:p>
          <a:p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represent</a:t>
            </a:r>
            <a:r>
              <a:rPr lang="it-IT" dirty="0"/>
              <a:t> 6.7% of the </a:t>
            </a:r>
            <a:r>
              <a:rPr lang="it-IT" dirty="0" err="1"/>
              <a:t>population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27D2D646-9F5E-4A0D-9376-F13F89F05E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7538777"/>
              </p:ext>
            </p:extLst>
          </p:nvPr>
        </p:nvGraphicFramePr>
        <p:xfrm>
          <a:off x="2024890" y="3092910"/>
          <a:ext cx="5853043" cy="3615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31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7FB53B-1030-43CE-B58A-5B258BF57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507068"/>
          </a:xfrm>
        </p:spPr>
        <p:txBody>
          <a:bodyPr/>
          <a:lstStyle/>
          <a:p>
            <a:r>
              <a:rPr lang="it-IT" dirty="0" err="1"/>
              <a:t>Th</a:t>
            </a:r>
            <a:r>
              <a:rPr lang="en-GB" dirty="0"/>
              <a:t>e wider age range regarding people with disabilities is the one from 80 years old and over (more than 43%)</a:t>
            </a:r>
          </a:p>
          <a:p>
            <a:r>
              <a:rPr lang="en-GB" dirty="0"/>
              <a:t>Only 1.6% of children are disabled (age range 6-14 years).</a:t>
            </a:r>
            <a:endParaRPr lang="it-IT" dirty="0"/>
          </a:p>
        </p:txBody>
      </p:sp>
      <p:pic>
        <p:nvPicPr>
          <p:cNvPr id="4" name="Segnaposto contenuto 6">
            <a:extLst>
              <a:ext uri="{FF2B5EF4-FFF2-40B4-BE49-F238E27FC236}">
                <a16:creationId xmlns:a16="http://schemas.microsoft.com/office/drawing/2014/main" id="{66494C4A-18C3-4E62-BF56-F58FAF714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311362"/>
            <a:ext cx="8900659" cy="326841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AFCA8BF-E2ED-44A9-B5DE-2D16D3511C30}"/>
              </a:ext>
            </a:extLst>
          </p:cNvPr>
          <p:cNvSpPr txBox="1"/>
          <p:nvPr/>
        </p:nvSpPr>
        <p:spPr>
          <a:xfrm>
            <a:off x="684212" y="5618201"/>
            <a:ext cx="4076757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err="1"/>
              <a:t>Screenshot</a:t>
            </a:r>
            <a:r>
              <a:rPr lang="it-IT" sz="1050" dirty="0"/>
              <a:t> from </a:t>
            </a:r>
            <a:r>
              <a:rPr lang="it-IT" sz="1050" dirty="0" err="1"/>
              <a:t>Italian</a:t>
            </a:r>
            <a:r>
              <a:rPr lang="it-IT" sz="1050" dirty="0"/>
              <a:t> National Institute of </a:t>
            </a:r>
            <a:r>
              <a:rPr lang="it-IT" sz="1050" dirty="0" err="1"/>
              <a:t>Statistics</a:t>
            </a:r>
            <a:r>
              <a:rPr lang="it-IT" sz="1050" dirty="0"/>
              <a:t> website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62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3DDD2E5-7CA6-4876-9EF9-61E19425D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385522"/>
            <a:ext cx="8534400" cy="2127738"/>
          </a:xfrm>
        </p:spPr>
        <p:txBody>
          <a:bodyPr/>
          <a:lstStyle/>
          <a:p>
            <a:r>
              <a:rPr lang="en-GB" dirty="0"/>
              <a:t>The majority of disabled people in Italy aged 35-44 years have difficulty in seeing, hearing and speech</a:t>
            </a:r>
          </a:p>
          <a:p>
            <a:r>
              <a:rPr lang="en-GB" dirty="0"/>
              <a:t>Other are present in minor quantity in people of the same age</a:t>
            </a:r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758649D2-D9C0-4D76-B0F7-1BAB1386A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327729"/>
            <a:ext cx="8534400" cy="335280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A81F26E-B1A1-4DD9-87ED-3701E61601A2}"/>
              </a:ext>
            </a:extLst>
          </p:cNvPr>
          <p:cNvSpPr txBox="1"/>
          <p:nvPr/>
        </p:nvSpPr>
        <p:spPr>
          <a:xfrm>
            <a:off x="674279" y="5680529"/>
            <a:ext cx="427713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Screenshot</a:t>
            </a:r>
            <a:r>
              <a:rPr lang="it-IT" sz="1100" dirty="0"/>
              <a:t> from </a:t>
            </a:r>
            <a:r>
              <a:rPr lang="it-IT" sz="1100" dirty="0" err="1"/>
              <a:t>Italian</a:t>
            </a:r>
            <a:r>
              <a:rPr lang="it-IT" sz="1100" dirty="0"/>
              <a:t> National Institute of </a:t>
            </a:r>
            <a:r>
              <a:rPr lang="it-IT" sz="1100" dirty="0" err="1"/>
              <a:t>Statistics</a:t>
            </a:r>
            <a:r>
              <a:rPr lang="it-IT" sz="1100" dirty="0"/>
              <a:t> website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0411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59A8C22-EDDD-487C-893E-72BA0B0D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587145"/>
            <a:ext cx="9599474" cy="2348948"/>
          </a:xfrm>
        </p:spPr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disabled</a:t>
            </a:r>
            <a:r>
              <a:rPr lang="it-IT" dirty="0"/>
              <a:t> </a:t>
            </a:r>
            <a:r>
              <a:rPr lang="it-IT" dirty="0" err="1"/>
              <a:t>students</a:t>
            </a:r>
            <a:r>
              <a:rPr lang="it-IT" dirty="0"/>
              <a:t> in </a:t>
            </a:r>
            <a:r>
              <a:rPr lang="it-IT" dirty="0" err="1"/>
              <a:t>statal</a:t>
            </a:r>
            <a:r>
              <a:rPr lang="it-IT" dirty="0"/>
              <a:t> schools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increased</a:t>
            </a:r>
            <a:r>
              <a:rPr lang="it-IT" dirty="0"/>
              <a:t> from 202.314 for the school </a:t>
            </a:r>
            <a:r>
              <a:rPr lang="it-IT" dirty="0" err="1"/>
              <a:t>year</a:t>
            </a:r>
            <a:r>
              <a:rPr lang="it-IT" dirty="0"/>
              <a:t> 2012/2013 to 209.814 for the 2013/2014 one (+3.7%)</a:t>
            </a:r>
          </a:p>
          <a:p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consequence</a:t>
            </a:r>
            <a:r>
              <a:rPr lang="it-IT" dirty="0"/>
              <a:t>, the </a:t>
            </a:r>
            <a:r>
              <a:rPr lang="it-IT" dirty="0" err="1"/>
              <a:t>number</a:t>
            </a:r>
            <a:r>
              <a:rPr lang="it-IT" dirty="0"/>
              <a:t> of learning support </a:t>
            </a:r>
            <a:r>
              <a:rPr lang="it-IT" dirty="0" err="1"/>
              <a:t>teachers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increased</a:t>
            </a:r>
            <a:r>
              <a:rPr lang="it-IT" dirty="0"/>
              <a:t>, </a:t>
            </a:r>
            <a:r>
              <a:rPr lang="it-IT" dirty="0" err="1"/>
              <a:t>too</a:t>
            </a:r>
            <a:r>
              <a:rPr lang="it-IT" dirty="0"/>
              <a:t>: from 101.301 for </a:t>
            </a:r>
            <a:r>
              <a:rPr lang="it-IT" dirty="0" err="1"/>
              <a:t>thw</a:t>
            </a:r>
            <a:r>
              <a:rPr lang="it-IT" dirty="0"/>
              <a:t> school </a:t>
            </a:r>
            <a:r>
              <a:rPr lang="it-IT" dirty="0" err="1"/>
              <a:t>year</a:t>
            </a:r>
            <a:r>
              <a:rPr lang="it-IT" dirty="0"/>
              <a:t> 2012/2013 to 110.216 for the 2013/2014 one (+8.8%). </a:t>
            </a:r>
          </a:p>
          <a:p>
            <a:endParaRPr lang="it-IT" dirty="0"/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0A656117-4E1C-4F4E-8C88-A079F46BE0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930224"/>
              </p:ext>
            </p:extLst>
          </p:nvPr>
        </p:nvGraphicFramePr>
        <p:xfrm>
          <a:off x="1908314" y="2785403"/>
          <a:ext cx="6268277" cy="3485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6919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1441AE-8C04-42CD-B643-76C8CCD48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5" y="199855"/>
            <a:ext cx="8534400" cy="1874520"/>
          </a:xfrm>
        </p:spPr>
        <p:txBody>
          <a:bodyPr/>
          <a:lstStyle/>
          <a:p>
            <a:r>
              <a:rPr lang="it-IT" dirty="0"/>
              <a:t>In 2016, a new survey by </a:t>
            </a:r>
            <a:r>
              <a:rPr lang="it-IT" dirty="0" err="1"/>
              <a:t>Instat</a:t>
            </a:r>
            <a:r>
              <a:rPr lang="it-IT" dirty="0"/>
              <a:t> </a:t>
            </a:r>
            <a:r>
              <a:rPr lang="it-IT" dirty="0" err="1"/>
              <a:t>revealed</a:t>
            </a:r>
            <a:r>
              <a:rPr lang="it-IT" dirty="0"/>
              <a:t> that </a:t>
            </a:r>
            <a:r>
              <a:rPr lang="it-IT" dirty="0" err="1"/>
              <a:t>most</a:t>
            </a:r>
            <a:r>
              <a:rPr lang="it-IT" dirty="0"/>
              <a:t> of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students</a:t>
            </a:r>
            <a:r>
              <a:rPr lang="it-IT" dirty="0"/>
              <a:t> have </a:t>
            </a:r>
            <a:r>
              <a:rPr lang="it-IT" dirty="0" err="1"/>
              <a:t>intellectual</a:t>
            </a:r>
            <a:r>
              <a:rPr lang="it-IT" dirty="0"/>
              <a:t> </a:t>
            </a:r>
            <a:r>
              <a:rPr lang="it-IT" dirty="0" err="1"/>
              <a:t>disabilities</a:t>
            </a:r>
            <a:r>
              <a:rPr lang="it-IT" dirty="0"/>
              <a:t>, </a:t>
            </a:r>
            <a:r>
              <a:rPr lang="it-IT" dirty="0" err="1"/>
              <a:t>followed</a:t>
            </a:r>
            <a:r>
              <a:rPr lang="it-IT" dirty="0"/>
              <a:t> by auditive and visual </a:t>
            </a:r>
            <a:r>
              <a:rPr lang="it-IT" dirty="0" err="1"/>
              <a:t>disabilities</a:t>
            </a:r>
            <a:r>
              <a:rPr lang="it-IT" dirty="0"/>
              <a:t>. </a:t>
            </a:r>
          </a:p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6C92F2D-15D4-46B4-B673-611AD5373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94" y="4619671"/>
            <a:ext cx="9159087" cy="16227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E89E1F6C-DB39-41B1-B162-445BA4CE7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95" y="1549550"/>
            <a:ext cx="9159087" cy="139760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672F5FDD-14EE-4058-9D72-B56D0ADBE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94" y="3110752"/>
            <a:ext cx="9159087" cy="1345326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8123B86-89B6-4DFB-A69C-9E229DB85D6B}"/>
              </a:ext>
            </a:extLst>
          </p:cNvPr>
          <p:cNvSpPr txBox="1"/>
          <p:nvPr/>
        </p:nvSpPr>
        <p:spPr>
          <a:xfrm>
            <a:off x="268362" y="6319391"/>
            <a:ext cx="4331635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Screenshots</a:t>
            </a:r>
            <a:r>
              <a:rPr lang="it-IT" sz="1100" dirty="0"/>
              <a:t> from </a:t>
            </a:r>
            <a:r>
              <a:rPr lang="it-IT" sz="1100" dirty="0" err="1"/>
              <a:t>Italian</a:t>
            </a:r>
            <a:r>
              <a:rPr lang="it-IT" sz="1100" dirty="0"/>
              <a:t> National Institute of </a:t>
            </a:r>
            <a:r>
              <a:rPr lang="it-IT" sz="1100" dirty="0" err="1"/>
              <a:t>Statistics</a:t>
            </a:r>
            <a:r>
              <a:rPr lang="it-IT" sz="1100" dirty="0"/>
              <a:t> website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1374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D6A6F5-53AD-4090-8D55-ACEA9B429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2176670"/>
          </a:xfrm>
        </p:spPr>
        <p:txBody>
          <a:bodyPr/>
          <a:lstStyle/>
          <a:p>
            <a:r>
              <a:rPr lang="it-IT" dirty="0"/>
              <a:t>One of the </a:t>
            </a:r>
            <a:r>
              <a:rPr lang="it-IT" dirty="0" err="1"/>
              <a:t>most</a:t>
            </a:r>
            <a:r>
              <a:rPr lang="it-IT" dirty="0"/>
              <a:t> common </a:t>
            </a:r>
            <a:r>
              <a:rPr lang="it-IT" dirty="0" err="1"/>
              <a:t>problems</a:t>
            </a:r>
            <a:r>
              <a:rPr lang="it-IT" dirty="0"/>
              <a:t> </a:t>
            </a:r>
            <a:r>
              <a:rPr lang="it-IT" dirty="0" err="1"/>
              <a:t>disabled</a:t>
            </a:r>
            <a:r>
              <a:rPr lang="it-IT" dirty="0"/>
              <a:t> </a:t>
            </a:r>
            <a:r>
              <a:rPr lang="it-IT" dirty="0" err="1"/>
              <a:t>students</a:t>
            </a:r>
            <a:r>
              <a:rPr lang="it-IT" dirty="0"/>
              <a:t> face </a:t>
            </a:r>
            <a:r>
              <a:rPr lang="it-IT" dirty="0" err="1"/>
              <a:t>at</a:t>
            </a:r>
            <a:r>
              <a:rPr lang="it-IT" dirty="0"/>
              <a:t> school are </a:t>
            </a:r>
            <a:r>
              <a:rPr lang="it-IT" dirty="0" err="1"/>
              <a:t>architectural</a:t>
            </a:r>
            <a:r>
              <a:rPr lang="it-IT" dirty="0"/>
              <a:t> </a:t>
            </a:r>
            <a:r>
              <a:rPr lang="it-IT" dirty="0" err="1"/>
              <a:t>barriers</a:t>
            </a:r>
            <a:endParaRPr lang="it-IT" dirty="0"/>
          </a:p>
          <a:p>
            <a:r>
              <a:rPr lang="it-IT" dirty="0"/>
              <a:t>There are </a:t>
            </a:r>
            <a:r>
              <a:rPr lang="it-IT" dirty="0" err="1"/>
              <a:t>still</a:t>
            </a:r>
            <a:r>
              <a:rPr lang="it-IT" dirty="0"/>
              <a:t> buildings not </a:t>
            </a:r>
            <a:r>
              <a:rPr lang="it-IT" dirty="0" err="1"/>
              <a:t>suitable</a:t>
            </a:r>
            <a:r>
              <a:rPr lang="it-IT" dirty="0"/>
              <a:t> for </a:t>
            </a:r>
            <a:r>
              <a:rPr lang="it-IT" dirty="0" err="1"/>
              <a:t>them</a:t>
            </a:r>
            <a:r>
              <a:rPr lang="it-IT" dirty="0"/>
              <a:t> and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necessities</a:t>
            </a:r>
            <a:endParaRPr lang="it-IT" dirty="0"/>
          </a:p>
          <a:p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slip road </a:t>
            </a:r>
            <a:r>
              <a:rPr lang="it-IT" dirty="0" err="1"/>
              <a:t>ramp</a:t>
            </a:r>
            <a:r>
              <a:rPr lang="it-IT" dirty="0"/>
              <a:t>, </a:t>
            </a:r>
            <a:r>
              <a:rPr lang="it-IT" dirty="0" err="1"/>
              <a:t>stairs</a:t>
            </a:r>
            <a:r>
              <a:rPr lang="it-IT" dirty="0"/>
              <a:t>, doors and </a:t>
            </a:r>
            <a:r>
              <a:rPr lang="it-IT" dirty="0" err="1"/>
              <a:t>toilets</a:t>
            </a:r>
            <a:r>
              <a:rPr lang="it-IT" dirty="0"/>
              <a:t> </a:t>
            </a:r>
            <a:r>
              <a:rPr lang="it-IT" dirty="0" err="1"/>
              <a:t>according</a:t>
            </a:r>
            <a:r>
              <a:rPr lang="it-IT" dirty="0"/>
              <a:t> to </a:t>
            </a:r>
            <a:r>
              <a:rPr lang="it-IT" dirty="0" err="1"/>
              <a:t>law</a:t>
            </a:r>
            <a:r>
              <a:rPr lang="it-IT" dirty="0"/>
              <a:t>, </a:t>
            </a:r>
            <a:r>
              <a:rPr lang="it-IT" dirty="0" err="1"/>
              <a:t>audible</a:t>
            </a:r>
            <a:r>
              <a:rPr lang="it-IT" dirty="0"/>
              <a:t> and </a:t>
            </a:r>
            <a:r>
              <a:rPr lang="it-IT" dirty="0" err="1"/>
              <a:t>visible</a:t>
            </a:r>
            <a:r>
              <a:rPr lang="it-IT" dirty="0"/>
              <a:t> </a:t>
            </a:r>
            <a:r>
              <a:rPr lang="it-IT" dirty="0" err="1"/>
              <a:t>signals</a:t>
            </a:r>
            <a:r>
              <a:rPr lang="it-IT" dirty="0"/>
              <a:t> and </a:t>
            </a:r>
            <a:r>
              <a:rPr lang="it-IT" dirty="0" err="1"/>
              <a:t>other</a:t>
            </a:r>
            <a:r>
              <a:rPr lang="it-IT" dirty="0"/>
              <a:t> facilities.</a:t>
            </a: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3135C4D-8EAF-48E5-9738-12E4CBA42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75" y="2862471"/>
            <a:ext cx="9740348" cy="254347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E06E981-E4A9-42DF-B9DA-09AA6596F0D0}"/>
              </a:ext>
            </a:extLst>
          </p:cNvPr>
          <p:cNvSpPr txBox="1"/>
          <p:nvPr/>
        </p:nvSpPr>
        <p:spPr>
          <a:xfrm>
            <a:off x="145775" y="5405945"/>
            <a:ext cx="427713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Screenshot</a:t>
            </a:r>
            <a:r>
              <a:rPr lang="it-IT" sz="1100" dirty="0"/>
              <a:t> from </a:t>
            </a:r>
            <a:r>
              <a:rPr lang="it-IT" sz="1100" dirty="0" err="1"/>
              <a:t>Italian</a:t>
            </a:r>
            <a:r>
              <a:rPr lang="it-IT" sz="1100" dirty="0"/>
              <a:t> National Institute of </a:t>
            </a:r>
            <a:r>
              <a:rPr lang="it-IT" sz="1100" dirty="0" err="1"/>
              <a:t>Statistics</a:t>
            </a:r>
            <a:r>
              <a:rPr lang="it-IT" sz="1100" dirty="0"/>
              <a:t> website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8811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1B6385-074D-4D53-B829-EEC711DFD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-186267"/>
            <a:ext cx="8534400" cy="3615267"/>
          </a:xfrm>
        </p:spPr>
        <p:txBody>
          <a:bodyPr/>
          <a:lstStyle/>
          <a:p>
            <a:r>
              <a:rPr lang="it-IT" dirty="0"/>
              <a:t>Once </a:t>
            </a:r>
            <a:r>
              <a:rPr lang="it-IT" dirty="0" err="1"/>
              <a:t>finished</a:t>
            </a:r>
            <a:r>
              <a:rPr lang="it-IT" dirty="0"/>
              <a:t> school, people with </a:t>
            </a:r>
            <a:r>
              <a:rPr lang="it-IT" dirty="0" err="1"/>
              <a:t>disabilities</a:t>
            </a:r>
            <a:r>
              <a:rPr lang="it-IT" dirty="0"/>
              <a:t> </a:t>
            </a:r>
            <a:r>
              <a:rPr lang="it-IT" dirty="0" err="1"/>
              <a:t>spent</a:t>
            </a:r>
            <a:r>
              <a:rPr lang="it-IT" dirty="0"/>
              <a:t> the </a:t>
            </a:r>
            <a:r>
              <a:rPr lang="it-IT" dirty="0" err="1"/>
              <a:t>majority</a:t>
            </a:r>
            <a:r>
              <a:rPr lang="it-IT" dirty="0"/>
              <a:t> of the time in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houses</a:t>
            </a:r>
            <a:endParaRPr lang="it-IT" dirty="0"/>
          </a:p>
          <a:p>
            <a:r>
              <a:rPr lang="it-IT" dirty="0" err="1"/>
              <a:t>Only</a:t>
            </a:r>
            <a:r>
              <a:rPr lang="it-IT" dirty="0"/>
              <a:t> 31.4% of people with Down </a:t>
            </a:r>
            <a:r>
              <a:rPr lang="it-IT" dirty="0" err="1"/>
              <a:t>syndrome</a:t>
            </a:r>
            <a:r>
              <a:rPr lang="it-IT" dirty="0"/>
              <a:t> </a:t>
            </a:r>
            <a:r>
              <a:rPr lang="it-IT" dirty="0" err="1"/>
              <a:t>aged</a:t>
            </a:r>
            <a:r>
              <a:rPr lang="it-IT" dirty="0"/>
              <a:t> more </a:t>
            </a:r>
            <a:r>
              <a:rPr lang="it-IT" dirty="0" err="1"/>
              <a:t>than</a:t>
            </a:r>
            <a:r>
              <a:rPr lang="it-IT" dirty="0"/>
              <a:t> 24 </a:t>
            </a:r>
            <a:r>
              <a:rPr lang="it-IT" dirty="0" err="1"/>
              <a:t>years</a:t>
            </a:r>
            <a:r>
              <a:rPr lang="it-IT" dirty="0"/>
              <a:t> works</a:t>
            </a:r>
          </a:p>
          <a:p>
            <a:r>
              <a:rPr lang="it-IT" dirty="0"/>
              <a:t>In over 70% of the </a:t>
            </a:r>
            <a:r>
              <a:rPr lang="it-IT" dirty="0" err="1"/>
              <a:t>cases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do not </a:t>
            </a:r>
            <a:r>
              <a:rPr lang="it-IT" dirty="0" err="1"/>
              <a:t>receive</a:t>
            </a:r>
            <a:r>
              <a:rPr lang="it-IT" dirty="0"/>
              <a:t> a </a:t>
            </a:r>
            <a:r>
              <a:rPr lang="it-IT" dirty="0" err="1"/>
              <a:t>remuneration</a:t>
            </a:r>
            <a:r>
              <a:rPr lang="it-IT" dirty="0"/>
              <a:t>, or a </a:t>
            </a:r>
            <a:r>
              <a:rPr lang="it-IT" dirty="0" err="1"/>
              <a:t>minimal</a:t>
            </a:r>
            <a:r>
              <a:rPr lang="it-IT" dirty="0"/>
              <a:t> one</a:t>
            </a:r>
          </a:p>
        </p:txBody>
      </p:sp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8714EF5B-9E9F-4B1C-AA85-92678A969C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831495"/>
              </p:ext>
            </p:extLst>
          </p:nvPr>
        </p:nvGraphicFramePr>
        <p:xfrm>
          <a:off x="2853635" y="2790320"/>
          <a:ext cx="5428974" cy="3964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3262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5038A7-1366-4F54-BB35-6FC38BB02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12" y="439005"/>
            <a:ext cx="8534400" cy="2101206"/>
          </a:xfrm>
        </p:spPr>
        <p:txBody>
          <a:bodyPr/>
          <a:lstStyle/>
          <a:p>
            <a:r>
              <a:rPr lang="it-IT" dirty="0" err="1"/>
              <a:t>Because</a:t>
            </a:r>
            <a:r>
              <a:rPr lang="it-IT" dirty="0"/>
              <a:t> of the </a:t>
            </a:r>
            <a:r>
              <a:rPr lang="it-IT" dirty="0" err="1"/>
              <a:t>lack</a:t>
            </a:r>
            <a:r>
              <a:rPr lang="it-IT" dirty="0"/>
              <a:t> of social </a:t>
            </a:r>
            <a:r>
              <a:rPr lang="it-IT" dirty="0" err="1"/>
              <a:t>assistance</a:t>
            </a:r>
            <a:r>
              <a:rPr lang="it-IT" dirty="0"/>
              <a:t>, families are </a:t>
            </a:r>
            <a:r>
              <a:rPr lang="it-IT" dirty="0" err="1"/>
              <a:t>often</a:t>
            </a:r>
            <a:r>
              <a:rPr lang="it-IT" dirty="0"/>
              <a:t> </a:t>
            </a:r>
            <a:r>
              <a:rPr lang="it-IT" dirty="0" err="1"/>
              <a:t>forced</a:t>
            </a:r>
            <a:r>
              <a:rPr lang="it-IT" dirty="0"/>
              <a:t> to </a:t>
            </a:r>
            <a:r>
              <a:rPr lang="it-IT" dirty="0" err="1"/>
              <a:t>entrust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> to </a:t>
            </a:r>
            <a:r>
              <a:rPr lang="it-IT" dirty="0" err="1"/>
              <a:t>health</a:t>
            </a:r>
            <a:r>
              <a:rPr lang="it-IT" dirty="0"/>
              <a:t> care </a:t>
            </a:r>
            <a:r>
              <a:rPr lang="it-IT" dirty="0" err="1"/>
              <a:t>residential</a:t>
            </a:r>
            <a:r>
              <a:rPr lang="it-IT" dirty="0"/>
              <a:t> facilities.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DABBEC6-F423-4B3F-AEFE-026B0E082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12" y="2540211"/>
            <a:ext cx="10397145" cy="154146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503F817-9528-4353-913E-9B3B3949B627}"/>
              </a:ext>
            </a:extLst>
          </p:cNvPr>
          <p:cNvSpPr txBox="1"/>
          <p:nvPr/>
        </p:nvSpPr>
        <p:spPr>
          <a:xfrm>
            <a:off x="384312" y="4081671"/>
            <a:ext cx="427713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Screenshot</a:t>
            </a:r>
            <a:r>
              <a:rPr lang="it-IT" sz="1100" dirty="0"/>
              <a:t> from </a:t>
            </a:r>
            <a:r>
              <a:rPr lang="it-IT" sz="1100" dirty="0" err="1"/>
              <a:t>Italian</a:t>
            </a:r>
            <a:r>
              <a:rPr lang="it-IT" sz="1100" dirty="0"/>
              <a:t> National Institute of </a:t>
            </a:r>
            <a:r>
              <a:rPr lang="it-IT" sz="1100" dirty="0" err="1"/>
              <a:t>Statistics</a:t>
            </a:r>
            <a:r>
              <a:rPr lang="it-IT" sz="1100" dirty="0"/>
              <a:t> website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4765369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189</TotalTime>
  <Words>994</Words>
  <Application>Microsoft Office PowerPoint</Application>
  <PresentationFormat>Widescreen</PresentationFormat>
  <Paragraphs>50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1" baseType="lpstr">
      <vt:lpstr>Century Gothic</vt:lpstr>
      <vt:lpstr>Wingdings 3</vt:lpstr>
      <vt:lpstr>Sezione</vt:lpstr>
      <vt:lpstr>LËTZ’ DISCUSS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LËTZ’ DISCUSS</dc:title>
  <dc:creator>Sara Felice</dc:creator>
  <cp:lastModifiedBy>Sara Felice</cp:lastModifiedBy>
  <cp:revision>20</cp:revision>
  <dcterms:created xsi:type="dcterms:W3CDTF">2019-02-07T15:40:05Z</dcterms:created>
  <dcterms:modified xsi:type="dcterms:W3CDTF">2019-02-08T20:13:55Z</dcterms:modified>
</cp:coreProperties>
</file>